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931" r:id="rId2"/>
  </p:sldMasterIdLst>
  <p:notesMasterIdLst>
    <p:notesMasterId r:id="rId19"/>
  </p:notesMasterIdLst>
  <p:handoutMasterIdLst>
    <p:handoutMasterId r:id="rId20"/>
  </p:handoutMasterIdLst>
  <p:sldIdLst>
    <p:sldId id="1005" r:id="rId3"/>
    <p:sldId id="1025" r:id="rId4"/>
    <p:sldId id="1035" r:id="rId5"/>
    <p:sldId id="1028" r:id="rId6"/>
    <p:sldId id="1030" r:id="rId7"/>
    <p:sldId id="1036" r:id="rId8"/>
    <p:sldId id="1012" r:id="rId9"/>
    <p:sldId id="1015" r:id="rId10"/>
    <p:sldId id="1027" r:id="rId11"/>
    <p:sldId id="966" r:id="rId12"/>
    <p:sldId id="981" r:id="rId13"/>
    <p:sldId id="1014" r:id="rId14"/>
    <p:sldId id="1032" r:id="rId15"/>
    <p:sldId id="1033" r:id="rId16"/>
    <p:sldId id="1034" r:id="rId17"/>
    <p:sldId id="1024" r:id="rId1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9BC261-0B0A-4D3A-B40E-B28154EECA65}">
          <p14:sldIdLst>
            <p14:sldId id="1005"/>
            <p14:sldId id="1025"/>
            <p14:sldId id="1035"/>
            <p14:sldId id="1028"/>
            <p14:sldId id="1030"/>
            <p14:sldId id="1036"/>
            <p14:sldId id="1012"/>
            <p14:sldId id="1015"/>
            <p14:sldId id="1027"/>
            <p14:sldId id="966"/>
            <p14:sldId id="981"/>
            <p14:sldId id="1014"/>
            <p14:sldId id="1032"/>
            <p14:sldId id="1033"/>
            <p14:sldId id="1034"/>
            <p14:sldId id="1024"/>
          </p14:sldIdLst>
        </p14:section>
      </p14:sectionLst>
    </p:ext>
    <p:ext uri="{EFAFB233-063F-42B5-8137-9DF3F51BA10A}">
      <p15:sldGuideLst xmlns:p15="http://schemas.microsoft.com/office/powerpoint/2012/main">
        <p15:guide id="1" orient="horz" pos="2160">
          <p15:clr>
            <a:srgbClr val="A4A3A4"/>
          </p15:clr>
        </p15:guide>
        <p15:guide id="2" pos="312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a:srgbClr val="EED200"/>
    <a:srgbClr val="FEF194"/>
    <a:srgbClr val="C0C945"/>
    <a:srgbClr val="FF9933"/>
    <a:srgbClr val="FFFF99"/>
    <a:srgbClr val="BCBC2C"/>
    <a:srgbClr val="66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8936" autoAdjust="0"/>
  </p:normalViewPr>
  <p:slideViewPr>
    <p:cSldViewPr snapToGrid="0">
      <p:cViewPr varScale="1">
        <p:scale>
          <a:sx n="60" d="100"/>
          <a:sy n="60" d="100"/>
        </p:scale>
        <p:origin x="68" y="40"/>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snapToGrid="0">
      <p:cViewPr varScale="1">
        <p:scale>
          <a:sx n="47" d="100"/>
          <a:sy n="47" d="100"/>
        </p:scale>
        <p:origin x="-2964" y="-102"/>
      </p:cViewPr>
      <p:guideLst>
        <p:guide orient="horz" pos="3126"/>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448" cy="496253"/>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06" tIns="45653" rIns="91306" bIns="45653" rtlCol="0"/>
          <a:lstStyle>
            <a:lvl1pPr algn="r">
              <a:defRPr sz="1200"/>
            </a:lvl1pPr>
          </a:lstStyle>
          <a:p>
            <a:fld id="{D2276B7C-4569-4E27-BD60-F8325AA75BD8}" type="datetimeFigureOut">
              <a:rPr kumimoji="1" lang="ja-JP" altLang="en-US" smtClean="0"/>
              <a:pPr/>
              <a:t>2019/4/19</a:t>
            </a:fld>
            <a:endParaRPr kumimoji="1" lang="ja-JP" altLang="en-US"/>
          </a:p>
        </p:txBody>
      </p:sp>
      <p:sp>
        <p:nvSpPr>
          <p:cNvPr id="4" name="フッター プレースホルダー 3"/>
          <p:cNvSpPr>
            <a:spLocks noGrp="1"/>
          </p:cNvSpPr>
          <p:nvPr>
            <p:ph type="ftr" sz="quarter" idx="2"/>
          </p:nvPr>
        </p:nvSpPr>
        <p:spPr>
          <a:xfrm>
            <a:off x="1" y="9428800"/>
            <a:ext cx="2945448" cy="496252"/>
          </a:xfrm>
          <a:prstGeom prst="rect">
            <a:avLst/>
          </a:prstGeom>
        </p:spPr>
        <p:txBody>
          <a:bodyPr vert="horz" lIns="91306" tIns="45653" rIns="91306" bIns="456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06" tIns="45653" rIns="91306" bIns="45653" rtlCol="0" anchor="b"/>
          <a:lstStyle>
            <a:lvl1pPr algn="r">
              <a:defRPr sz="1200"/>
            </a:lvl1pPr>
          </a:lstStyle>
          <a:p>
            <a:fld id="{15DDC63A-4E04-4CFF-87FB-F4E457F1D631}" type="slidenum">
              <a:rPr kumimoji="1" lang="ja-JP" altLang="en-US" smtClean="0"/>
              <a:pPr/>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5548" tIns="47774" rIns="95548" bIns="4777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4" rIns="95548" bIns="47774" rtlCol="0"/>
          <a:lstStyle>
            <a:lvl1pPr algn="r">
              <a:defRPr sz="1300"/>
            </a:lvl1pPr>
          </a:lstStyle>
          <a:p>
            <a:fld id="{30B5B6DB-E5ED-43A6-A7A1-5659AE97A17A}" type="datetimeFigureOut">
              <a:rPr kumimoji="1" lang="ja-JP" altLang="en-US" smtClean="0"/>
              <a:pPr/>
              <a:t>2019/4/19</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72100" cy="3721100"/>
          </a:xfrm>
          <a:prstGeom prst="rect">
            <a:avLst/>
          </a:prstGeom>
          <a:noFill/>
          <a:ln w="12700">
            <a:solidFill>
              <a:prstClr val="black"/>
            </a:solidFill>
          </a:ln>
        </p:spPr>
        <p:txBody>
          <a:bodyPr vert="horz" lIns="95548" tIns="47774" rIns="95548" bIns="47774"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4" rIns="95548" bIns="47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6332"/>
          </a:xfrm>
          <a:prstGeom prst="rect">
            <a:avLst/>
          </a:prstGeom>
        </p:spPr>
        <p:txBody>
          <a:bodyPr vert="horz" lIns="95548" tIns="47774" rIns="95548" bIns="4777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4" rIns="95548" bIns="47774" rtlCol="0" anchor="b"/>
          <a:lstStyle>
            <a:lvl1pPr algn="r">
              <a:defRPr sz="1300"/>
            </a:lvl1pPr>
          </a:lstStyle>
          <a:p>
            <a:fld id="{6DBD21F5-9C51-43D2-8E34-71EB923BF425}" type="slidenum">
              <a:rPr kumimoji="1" lang="ja-JP" altLang="en-US" smtClean="0"/>
              <a:pPr/>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先程の動画にもありましたように</a:t>
            </a:r>
            <a:endParaRPr lang="en-US" altLang="ja-JP" dirty="0" smtClean="0"/>
          </a:p>
          <a:p>
            <a:r>
              <a:rPr lang="ja-JP" altLang="en-US" dirty="0"/>
              <a:t>東京</a:t>
            </a:r>
            <a:r>
              <a:rPr lang="ja-JP" altLang="en-US" dirty="0" smtClean="0"/>
              <a:t>の強みである活発な企業活動や豊富な経験と知識を持ったビジネスパーソンの力を活かしながら、</a:t>
            </a:r>
            <a:endParaRPr lang="en-US" altLang="ja-JP" dirty="0" smtClean="0"/>
          </a:p>
          <a:p>
            <a:r>
              <a:rPr lang="ja-JP" altLang="en-US" dirty="0"/>
              <a:t>多様</a:t>
            </a:r>
            <a:r>
              <a:rPr lang="ja-JP" altLang="en-US" dirty="0" smtClean="0"/>
              <a:t>な主体が力をあわせて「いくつになっても、いきいきと暮らせるまち」を東京都に増やしていくのが、このプロジェクトの目指すところです。</a:t>
            </a:r>
            <a:endParaRPr lang="en-US" altLang="ja-JP" dirty="0" smtClean="0"/>
          </a:p>
          <a:p>
            <a:endParaRPr lang="en-US" altLang="ja-JP" dirty="0"/>
          </a:p>
          <a:p>
            <a:r>
              <a:rPr lang="ja-JP" altLang="en-US" dirty="0" smtClean="0"/>
              <a:t>このプロジェクトの取組は大きく４つございますが、中でも大きな柱の１つである「地域福祉団体の運営基盤強化」のための支援プログラムとして用意しているのが、</a:t>
            </a:r>
            <a:endParaRPr lang="en-US" altLang="ja-JP" dirty="0" smtClean="0"/>
          </a:p>
          <a:p>
            <a:r>
              <a:rPr lang="ja-JP" altLang="en-US" dirty="0" smtClean="0"/>
              <a:t>ビジネススキルや専門知識を生かしたボランティア活動であるプロボノによる支援です。</a:t>
            </a:r>
            <a:endParaRPr lang="en-US" altLang="ja-JP" dirty="0" smtClean="0"/>
          </a:p>
          <a:p>
            <a:r>
              <a:rPr lang="ja-JP" altLang="en-US" dirty="0"/>
              <a:t>こちら</a:t>
            </a:r>
            <a:r>
              <a:rPr lang="ja-JP" altLang="en-US" dirty="0" smtClean="0"/>
              <a:t>は今ある各地域団体の素晴らしい活動を今後とも持続可能な、より充実したものとしていただくために、団体の運営面でのサポートを行うものです。</a:t>
            </a:r>
            <a:endParaRPr lang="en-US" altLang="ja-JP" dirty="0" smtClean="0"/>
          </a:p>
          <a:p>
            <a:endParaRPr lang="en-US" altLang="ja-JP" dirty="0"/>
          </a:p>
        </p:txBody>
      </p:sp>
      <p:sp>
        <p:nvSpPr>
          <p:cNvPr id="116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kumimoji="1" sz="1200">
                <a:solidFill>
                  <a:schemeClr val="tx1"/>
                </a:solidFill>
                <a:latin typeface="Calibri" pitchFamily="34" charset="0"/>
                <a:ea typeface="ＭＳ Ｐゴシック" pitchFamily="50" charset="-128"/>
              </a:defRPr>
            </a:lvl1pPr>
            <a:lvl2pPr marL="747713" indent="-287338" defTabSz="912813" eaLnBrk="0" hangingPunct="0">
              <a:spcBef>
                <a:spcPct val="30000"/>
              </a:spcBef>
              <a:defRPr kumimoji="1" sz="1200">
                <a:solidFill>
                  <a:schemeClr val="tx1"/>
                </a:solidFill>
                <a:latin typeface="Calibri" pitchFamily="34" charset="0"/>
                <a:ea typeface="ＭＳ Ｐゴシック" pitchFamily="50" charset="-128"/>
              </a:defRPr>
            </a:lvl2pPr>
            <a:lvl3pPr marL="1150938" indent="-230188" defTabSz="912813" eaLnBrk="0" hangingPunct="0">
              <a:spcBef>
                <a:spcPct val="30000"/>
              </a:spcBef>
              <a:defRPr kumimoji="1" sz="1200">
                <a:solidFill>
                  <a:schemeClr val="tx1"/>
                </a:solidFill>
                <a:latin typeface="Calibri" pitchFamily="34" charset="0"/>
                <a:ea typeface="ＭＳ Ｐゴシック" pitchFamily="50" charset="-128"/>
              </a:defRPr>
            </a:lvl3pPr>
            <a:lvl4pPr marL="1611313" indent="-230188" defTabSz="912813" eaLnBrk="0" hangingPunct="0">
              <a:spcBef>
                <a:spcPct val="30000"/>
              </a:spcBef>
              <a:defRPr kumimoji="1" sz="1200">
                <a:solidFill>
                  <a:schemeClr val="tx1"/>
                </a:solidFill>
                <a:latin typeface="Calibri" pitchFamily="34" charset="0"/>
                <a:ea typeface="ＭＳ Ｐゴシック" pitchFamily="50" charset="-128"/>
              </a:defRPr>
            </a:lvl4pPr>
            <a:lvl5pPr marL="2071688" indent="-230188" defTabSz="912813" eaLnBrk="0" hangingPunct="0">
              <a:spcBef>
                <a:spcPct val="30000"/>
              </a:spcBef>
              <a:defRPr kumimoji="1" sz="1200">
                <a:solidFill>
                  <a:schemeClr val="tx1"/>
                </a:solidFill>
                <a:latin typeface="Calibri" pitchFamily="34" charset="0"/>
                <a:ea typeface="ＭＳ Ｐゴシック" pitchFamily="50" charset="-128"/>
              </a:defRPr>
            </a:lvl5pPr>
            <a:lvl6pPr marL="25288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60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32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04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B9DF213-6EEA-4CAF-A0DF-52508CEF1B09}" type="slidenum">
              <a:rPr lang="ja-JP" altLang="en-US">
                <a:solidFill>
                  <a:srgbClr val="000000"/>
                </a:solidFill>
              </a:rPr>
              <a:pPr eaLnBrk="1" hangingPunct="1">
                <a:spcBef>
                  <a:spcPct val="0"/>
                </a:spcBef>
              </a:pPr>
              <a:t>1</a:t>
            </a:fld>
            <a:endParaRPr lang="ja-JP"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0678C3-FA2A-4DDB-9E96-5719380537DB}" type="slidenum">
              <a:rPr kumimoji="1" lang="ja-JP" altLang="en-US" smtClean="0"/>
              <a:t>5</a:t>
            </a:fld>
            <a:endParaRPr kumimoji="1" lang="ja-JP" altLang="en-US"/>
          </a:p>
        </p:txBody>
      </p:sp>
    </p:spTree>
    <p:extLst>
      <p:ext uri="{BB962C8B-B14F-4D97-AF65-F5344CB8AC3E}">
        <p14:creationId xmlns:p14="http://schemas.microsoft.com/office/powerpoint/2010/main" val="16130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こちらがその</a:t>
            </a:r>
            <a:r>
              <a:rPr lang="en-US" altLang="ja-JP" dirty="0"/>
              <a:t>HP</a:t>
            </a:r>
            <a:r>
              <a:rPr lang="ja-JP" altLang="en-US" dirty="0"/>
              <a:t>になりますが、ページの上部にあるメニュー・バーの「支援実績」をクリックしていただきますと、</a:t>
            </a:r>
            <a:endParaRPr lang="en-US" altLang="ja-JP" dirty="0"/>
          </a:p>
          <a:p>
            <a:r>
              <a:rPr lang="ja-JP" altLang="en-US" dirty="0"/>
              <a:t>年度別、支援プログラム別の詳細ページを見ることができます。</a:t>
            </a:r>
            <a:endParaRPr lang="en-US" altLang="ja-JP" dirty="0"/>
          </a:p>
          <a:p>
            <a:endParaRPr lang="en-US" altLang="ja-JP" dirty="0"/>
          </a:p>
          <a:p>
            <a:r>
              <a:rPr lang="ja-JP" altLang="en-US" dirty="0"/>
              <a:t>この他、各支援プログラムへの応募方法や説明会への申込み方法を掲載しており、</a:t>
            </a:r>
            <a:endParaRPr lang="en-US" altLang="ja-JP" dirty="0"/>
          </a:p>
          <a:p>
            <a:r>
              <a:rPr lang="ja-JP" altLang="en-US" dirty="0"/>
              <a:t>ご応募いただく際に必要な様式もこちらからダウンロードできます。</a:t>
            </a:r>
            <a:endParaRPr lang="en-US" altLang="ja-JP" dirty="0"/>
          </a:p>
          <a:p>
            <a:r>
              <a:rPr lang="ja-JP" altLang="en-US" dirty="0"/>
              <a:t>今年度の各プロジェクトの進捗・状況についても、今後、随時この</a:t>
            </a:r>
            <a:r>
              <a:rPr lang="en-US" altLang="ja-JP" dirty="0"/>
              <a:t>HP</a:t>
            </a:r>
            <a:r>
              <a:rPr lang="ja-JP" altLang="en-US" dirty="0"/>
              <a:t>で情報提供して参ります。</a:t>
            </a:r>
            <a:endParaRPr lang="en-US" altLang="ja-JP" dirty="0"/>
          </a:p>
          <a:p>
            <a:endParaRPr lang="en-US" altLang="ja-JP" dirty="0"/>
          </a:p>
          <a:p>
            <a:r>
              <a:rPr lang="ja-JP" altLang="en-US" dirty="0"/>
              <a:t>なお、今年度のプロボノ支援の申込み期限は</a:t>
            </a:r>
            <a:r>
              <a:rPr lang="en-US" altLang="ja-JP" dirty="0"/>
              <a:t>6</a:t>
            </a:r>
            <a:r>
              <a:rPr lang="ja-JP" altLang="en-US" dirty="0"/>
              <a:t>月</a:t>
            </a:r>
            <a:r>
              <a:rPr lang="en-US" altLang="ja-JP" dirty="0"/>
              <a:t>15</a:t>
            </a:r>
            <a:r>
              <a:rPr lang="ja-JP" altLang="en-US" dirty="0"/>
              <a:t>日でして、申込みまであと半月ほどございますが、</a:t>
            </a:r>
            <a:endParaRPr lang="en-US" altLang="ja-JP" dirty="0"/>
          </a:p>
          <a:p>
            <a:r>
              <a:rPr lang="ja-JP" altLang="en-US" dirty="0"/>
              <a:t>たくさんの団体からのご応募をお待ちしています。</a:t>
            </a:r>
            <a:endParaRPr lang="en-US" altLang="ja-JP" dirty="0"/>
          </a:p>
          <a:p>
            <a:endParaRPr lang="en-US" altLang="ja-JP" dirty="0"/>
          </a:p>
          <a:p>
            <a:r>
              <a:rPr lang="ja-JP" altLang="en-US" dirty="0"/>
              <a:t>最後になりますが、このプロボノ支援自体は、地域団体の方にご活用いただくための支援プロジェクトではありますが、</a:t>
            </a:r>
            <a:endParaRPr lang="en-US" altLang="ja-JP" dirty="0"/>
          </a:p>
          <a:p>
            <a:r>
              <a:rPr lang="ja-JP" altLang="en-US" dirty="0"/>
              <a:t>例年、参加されるプロボノ・ワーカーにとっても、非常に参加の満足度が高いプログラムでして、</a:t>
            </a:r>
            <a:endParaRPr lang="en-US" altLang="ja-JP" dirty="0"/>
          </a:p>
          <a:p>
            <a:r>
              <a:rPr lang="ja-JP" altLang="en-US" dirty="0"/>
              <a:t>「高齢化や地域活動について、考える良い機会になった」というご意見をいただいております。</a:t>
            </a:r>
            <a:endParaRPr lang="en-US" altLang="ja-JP" dirty="0"/>
          </a:p>
          <a:p>
            <a:r>
              <a:rPr lang="ja-JP" altLang="en-US" dirty="0"/>
              <a:t>ぜひそういった方々に活動の場を提供するためにも、お知り合いの団体さんにもぜひご紹介いただいて、</a:t>
            </a:r>
            <a:endParaRPr lang="en-US" altLang="ja-JP" dirty="0"/>
          </a:p>
          <a:p>
            <a:r>
              <a:rPr lang="ja-JP" altLang="en-US" dirty="0"/>
              <a:t>たくさんの団体の方にこのプログラムをご活用いただければと思います。</a:t>
            </a:r>
            <a:endParaRPr lang="en-US" altLang="ja-JP" dirty="0"/>
          </a:p>
          <a:p>
            <a:endParaRPr lang="en-US" altLang="ja-JP" dirty="0"/>
          </a:p>
          <a:p>
            <a:r>
              <a:rPr lang="ja-JP" altLang="en-US" dirty="0"/>
              <a:t>私からの説明は以上となります。</a:t>
            </a:r>
            <a:endParaRPr lang="en-US" altLang="ja-JP" dirty="0"/>
          </a:p>
        </p:txBody>
      </p:sp>
      <p:sp>
        <p:nvSpPr>
          <p:cNvPr id="174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Calibri" pitchFamily="34" charset="0"/>
              </a:rPr>
              <a:t>〔</a:t>
            </a:r>
            <a:r>
              <a:rPr lang="ja-JP" altLang="en-US">
                <a:latin typeface="Calibri" pitchFamily="34" charset="0"/>
              </a:rPr>
              <a:t>高齢社会対策部在宅支援課</a:t>
            </a:r>
            <a:r>
              <a:rPr lang="en-US" altLang="ja-JP">
                <a:latin typeface="Calibri" pitchFamily="34" charset="0"/>
              </a:rPr>
              <a:t>〕</a:t>
            </a:r>
            <a:endParaRPr lang="ja-JP" altLang="en-US">
              <a:latin typeface="Calibri" pitchFamily="34" charset="0"/>
            </a:endParaRP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232AF-B29D-457C-B33B-3D9F8BD5DD03}" type="slidenum">
              <a:rPr lang="ja-JP" altLang="en-US" smtClean="0">
                <a:latin typeface="Calibri" pitchFamily="34" charset="0"/>
              </a:rPr>
              <a:pPr eaLnBrk="1" hangingPunct="1"/>
              <a:t>15</a:t>
            </a:fld>
            <a:endParaRPr lang="en-US" altLang="ja-JP">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195A156-99C4-4CEF-B7D0-31751429D764}"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90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0"/>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0150595-E259-4AA9-B7DC-F4E815230CAB}" type="datetime1">
              <a:rPr lang="ja-JP" altLang="en-US"/>
              <a:pPr>
                <a:defRPr/>
              </a:pPr>
              <a:t>2019/4/19</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789543D3-5150-4E31-917A-C06E4CB6000A}" type="slidenum">
              <a:rPr lang="ja-JP" altLang="en-US"/>
              <a:pPr>
                <a:defRPr/>
              </a:pPr>
              <a:t>‹#›</a:t>
            </a:fld>
            <a:endParaRPr lang="ja-JP" altLang="en-US"/>
          </a:p>
        </p:txBody>
      </p:sp>
    </p:spTree>
    <p:extLst>
      <p:ext uri="{BB962C8B-B14F-4D97-AF65-F5344CB8AC3E}">
        <p14:creationId xmlns:p14="http://schemas.microsoft.com/office/powerpoint/2010/main" val="84446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3B4F2C7-7167-4427-8216-925EB12EA862}" type="datetime1">
              <a:rPr lang="ja-JP" altLang="en-US"/>
              <a:pPr>
                <a:defRPr/>
              </a:pPr>
              <a:t>2019/4/19</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FE2C09B-A98D-4108-9770-F3135FB64C49}" type="slidenum">
              <a:rPr lang="ja-JP" altLang="en-US"/>
              <a:pPr>
                <a:defRPr/>
              </a:pPr>
              <a:t>‹#›</a:t>
            </a:fld>
            <a:endParaRPr lang="ja-JP" altLang="en-US"/>
          </a:p>
        </p:txBody>
      </p:sp>
    </p:spTree>
    <p:extLst>
      <p:ext uri="{BB962C8B-B14F-4D97-AF65-F5344CB8AC3E}">
        <p14:creationId xmlns:p14="http://schemas.microsoft.com/office/powerpoint/2010/main" val="368610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65"/>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67F04FE7-E056-4D0E-ADC6-A3CFB36B18A3}" type="datetime1">
              <a:rPr lang="ja-JP" altLang="en-US"/>
              <a:pPr>
                <a:defRPr/>
              </a:pPr>
              <a:t>2019/4/19</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86476E8-C025-4661-B61C-99E1DC3DD2B8}" type="slidenum">
              <a:rPr lang="ja-JP" altLang="en-US"/>
              <a:pPr>
                <a:defRPr/>
              </a:pPr>
              <a:t>‹#›</a:t>
            </a:fld>
            <a:endParaRPr lang="ja-JP" altLang="en-US"/>
          </a:p>
        </p:txBody>
      </p:sp>
    </p:spTree>
    <p:extLst>
      <p:ext uri="{BB962C8B-B14F-4D97-AF65-F5344CB8AC3E}">
        <p14:creationId xmlns:p14="http://schemas.microsoft.com/office/powerpoint/2010/main" val="182827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737806C0-56C1-431D-9C46-7186FA39E258}" type="datetime1">
              <a:rPr lang="ja-JP" altLang="en-US"/>
              <a:pPr>
                <a:defRPr/>
              </a:pPr>
              <a:t>2019/4/19</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6421C3FC-DC64-427A-ADC0-8C42F6986CB3}" type="slidenum">
              <a:rPr lang="ja-JP" altLang="en-US"/>
              <a:pPr>
                <a:defRPr/>
              </a:pPr>
              <a:t>‹#›</a:t>
            </a:fld>
            <a:endParaRPr lang="ja-JP" altLang="en-US"/>
          </a:p>
        </p:txBody>
      </p:sp>
    </p:spTree>
    <p:extLst>
      <p:ext uri="{BB962C8B-B14F-4D97-AF65-F5344CB8AC3E}">
        <p14:creationId xmlns:p14="http://schemas.microsoft.com/office/powerpoint/2010/main" val="157489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DC6705B-C85A-437D-A2A6-F5CB9CB22CBF}" type="datetime1">
              <a:rPr lang="ja-JP" altLang="en-US"/>
              <a:pPr>
                <a:defRPr/>
              </a:pPr>
              <a:t>2019/4/19</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0B2B9F2-A4FF-4960-A5CC-003B9FE3C489}" type="slidenum">
              <a:rPr lang="ja-JP" altLang="en-US"/>
              <a:pPr>
                <a:defRPr/>
              </a:pPr>
              <a:t>‹#›</a:t>
            </a:fld>
            <a:endParaRPr lang="ja-JP" altLang="en-US"/>
          </a:p>
        </p:txBody>
      </p:sp>
    </p:spTree>
    <p:extLst>
      <p:ext uri="{BB962C8B-B14F-4D97-AF65-F5344CB8AC3E}">
        <p14:creationId xmlns:p14="http://schemas.microsoft.com/office/powerpoint/2010/main" val="2737302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B1F894F-7747-4734-A662-04EE75CD890F}" type="datetime1">
              <a:rPr lang="ja-JP" altLang="en-US"/>
              <a:pPr>
                <a:defRPr/>
              </a:pPr>
              <a:t>2019/4/19</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7BFF03B8-9B52-4181-8401-52546F498435}" type="slidenum">
              <a:rPr lang="ja-JP" altLang="en-US"/>
              <a:pPr>
                <a:defRPr/>
              </a:pPr>
              <a:t>‹#›</a:t>
            </a:fld>
            <a:endParaRPr lang="ja-JP" altLang="en-US"/>
          </a:p>
        </p:txBody>
      </p:sp>
    </p:spTree>
    <p:extLst>
      <p:ext uri="{BB962C8B-B14F-4D97-AF65-F5344CB8AC3E}">
        <p14:creationId xmlns:p14="http://schemas.microsoft.com/office/powerpoint/2010/main" val="122750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078D63F-DA6F-4F88-B460-77DBD3E711DB}" type="datetime1">
              <a:rPr lang="ja-JP" altLang="en-US"/>
              <a:pPr>
                <a:defRPr/>
              </a:pPr>
              <a:t>2019/4/19</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64DC6995-5570-4F37-BD17-7A0963D5EE4A}" type="slidenum">
              <a:rPr lang="ja-JP" altLang="en-US"/>
              <a:pPr>
                <a:defRPr/>
              </a:pPr>
              <a:t>‹#›</a:t>
            </a:fld>
            <a:endParaRPr lang="ja-JP" altLang="en-US"/>
          </a:p>
        </p:txBody>
      </p:sp>
    </p:spTree>
    <p:extLst>
      <p:ext uri="{BB962C8B-B14F-4D97-AF65-F5344CB8AC3E}">
        <p14:creationId xmlns:p14="http://schemas.microsoft.com/office/powerpoint/2010/main" val="119000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5DCC55E-9023-4DC1-8BC0-3E69415C3A79}" type="datetime1">
              <a:rPr lang="ja-JP" altLang="en-US"/>
              <a:pPr>
                <a:defRPr/>
              </a:pPr>
              <a:t>2019/4/19</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9716330E-6A8A-40C3-A0CA-CA47C2CB7256}" type="slidenum">
              <a:rPr lang="ja-JP" altLang="en-US"/>
              <a:pPr>
                <a:defRPr/>
              </a:pPr>
              <a:t>‹#›</a:t>
            </a:fld>
            <a:endParaRPr lang="ja-JP" altLang="en-US"/>
          </a:p>
        </p:txBody>
      </p:sp>
    </p:spTree>
    <p:extLst>
      <p:ext uri="{BB962C8B-B14F-4D97-AF65-F5344CB8AC3E}">
        <p14:creationId xmlns:p14="http://schemas.microsoft.com/office/powerpoint/2010/main" val="2808650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6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DC26DC8-9E92-4395-82CC-F0C4F174134D}" type="datetime1">
              <a:rPr lang="ja-JP" altLang="en-US"/>
              <a:pPr>
                <a:defRPr/>
              </a:pPr>
              <a:t>2019/4/19</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956F536-E3CB-4025-A093-89D8A4D6A3DC}" type="slidenum">
              <a:rPr lang="ja-JP" altLang="en-US"/>
              <a:pPr>
                <a:defRPr/>
              </a:pPr>
              <a:t>‹#›</a:t>
            </a:fld>
            <a:endParaRPr lang="ja-JP" altLang="en-US"/>
          </a:p>
        </p:txBody>
      </p:sp>
    </p:spTree>
    <p:extLst>
      <p:ext uri="{BB962C8B-B14F-4D97-AF65-F5344CB8AC3E}">
        <p14:creationId xmlns:p14="http://schemas.microsoft.com/office/powerpoint/2010/main" val="242712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05F2B3C-2DBB-42E9-AD5F-F56176A3EF70}" type="datetime1">
              <a:rPr lang="ja-JP" altLang="en-US"/>
              <a:pPr>
                <a:defRPr/>
              </a:pPr>
              <a:t>2019/4/19</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9BA68C9-AB70-4F5C-BDF8-12E594960A17}" type="slidenum">
              <a:rPr lang="ja-JP" altLang="en-US"/>
              <a:pPr>
                <a:defRPr/>
              </a:pPr>
              <a:t>‹#›</a:t>
            </a:fld>
            <a:endParaRPr lang="ja-JP" altLang="en-US"/>
          </a:p>
        </p:txBody>
      </p:sp>
    </p:spTree>
    <p:extLst>
      <p:ext uri="{BB962C8B-B14F-4D97-AF65-F5344CB8AC3E}">
        <p14:creationId xmlns:p14="http://schemas.microsoft.com/office/powerpoint/2010/main" val="174137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D2E67C4-8B35-4727-A9E4-9EFC6CDFDAC3}" type="datetime1">
              <a:rPr lang="ja-JP" altLang="en-US"/>
              <a:pPr>
                <a:defRPr/>
              </a:pPr>
              <a:t>2019/4/19</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922C4FDF-36C8-461F-B7DF-737245086582}" type="slidenum">
              <a:rPr lang="ja-JP" altLang="en-US"/>
              <a:pPr>
                <a:defRPr/>
              </a:pPr>
              <a:t>‹#›</a:t>
            </a:fld>
            <a:endParaRPr lang="ja-JP" altLang="en-US"/>
          </a:p>
        </p:txBody>
      </p:sp>
    </p:spTree>
    <p:extLst>
      <p:ext uri="{BB962C8B-B14F-4D97-AF65-F5344CB8AC3E}">
        <p14:creationId xmlns:p14="http://schemas.microsoft.com/office/powerpoint/2010/main" val="565699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5ED2A14-820A-4C8E-9EBE-A34FC1214FFE}" type="datetime1">
              <a:rPr lang="ja-JP" altLang="en-US"/>
              <a:pPr>
                <a:defRPr/>
              </a:pPr>
              <a:t>2019/4/19</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477987B-15C2-4A2A-BE7A-2C2CBDCB487A}" type="slidenum">
              <a:rPr lang="ja-JP" altLang="en-US"/>
              <a:pPr>
                <a:defRPr/>
              </a:pPr>
              <a:t>‹#›</a:t>
            </a:fld>
            <a:endParaRPr lang="ja-JP" altLang="en-US"/>
          </a:p>
        </p:txBody>
      </p:sp>
    </p:spTree>
    <p:extLst>
      <p:ext uri="{BB962C8B-B14F-4D97-AF65-F5344CB8AC3E}">
        <p14:creationId xmlns:p14="http://schemas.microsoft.com/office/powerpoint/2010/main" val="278487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18"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16" y="63564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2019/4/19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93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DD7D3525-9716-414E-8E20-4AC54687999F}" type="datetime1">
              <a:rPr lang="ja-JP" altLang="en-US"/>
              <a:pPr>
                <a:defRPr/>
              </a:pPr>
              <a:t>2019/4/19</a:t>
            </a:fld>
            <a:endParaRPr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E3BF806A-102E-4C30-9C64-5A36BFA56298}" type="slidenum">
              <a:rPr lang="ja-JP" altLang="en-US"/>
              <a:pPr>
                <a:defRPr/>
              </a:pPr>
              <a:t>‹#›</a:t>
            </a:fld>
            <a:endParaRPr lang="ja-JP" altLang="en-US"/>
          </a:p>
        </p:txBody>
      </p:sp>
    </p:spTree>
    <p:extLst>
      <p:ext uri="{BB962C8B-B14F-4D97-AF65-F5344CB8AC3E}">
        <p14:creationId xmlns:p14="http://schemas.microsoft.com/office/powerpoint/2010/main" val="408298623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0.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hyperlink" Target="https://hometown.metro.tokyo.jp/program/intergeneration-program/"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AGA\Downloads\東京都福祉保健局ロゴ.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250" y="6000750"/>
            <a:ext cx="41798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1275" y="5878093"/>
            <a:ext cx="173037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テキスト ボックス 16"/>
          <p:cNvSpPr txBox="1">
            <a:spLocks noChangeArrowheads="1"/>
          </p:cNvSpPr>
          <p:nvPr/>
        </p:nvSpPr>
        <p:spPr bwMode="auto">
          <a:xfrm>
            <a:off x="6367462" y="5703470"/>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itchFamily="50" charset="-128"/>
                <a:ea typeface="メイリオ" pitchFamily="50" charset="-128"/>
                <a:cs typeface="メイリオ" pitchFamily="50" charset="-128"/>
              </a:rPr>
              <a:t>事務局</a:t>
            </a:r>
          </a:p>
        </p:txBody>
      </p:sp>
      <p:sp>
        <p:nvSpPr>
          <p:cNvPr id="12293" name="テキスト ボックス 1"/>
          <p:cNvSpPr txBox="1">
            <a:spLocks noChangeArrowheads="1"/>
          </p:cNvSpPr>
          <p:nvPr/>
        </p:nvSpPr>
        <p:spPr bwMode="auto">
          <a:xfrm>
            <a:off x="2827205" y="4604873"/>
            <a:ext cx="42627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200000"/>
              </a:lnSpc>
              <a:spcBef>
                <a:spcPct val="0"/>
              </a:spcBef>
              <a:buFontTx/>
              <a:buNone/>
            </a:pPr>
            <a:r>
              <a:rPr lang="ja-JP" altLang="en-US" sz="2800" b="1" dirty="0">
                <a:latin typeface="メイリオ" pitchFamily="50" charset="-128"/>
                <a:ea typeface="メイリオ" pitchFamily="50" charset="-128"/>
                <a:cs typeface="メイリオ" pitchFamily="50" charset="-128"/>
              </a:rPr>
              <a:t>平成</a:t>
            </a:r>
            <a:r>
              <a:rPr lang="en-US" altLang="ja-JP" sz="2800" b="1" dirty="0" smtClean="0">
                <a:latin typeface="メイリオ" pitchFamily="50" charset="-128"/>
                <a:ea typeface="メイリオ" pitchFamily="50" charset="-128"/>
                <a:cs typeface="メイリオ" pitchFamily="50" charset="-128"/>
              </a:rPr>
              <a:t>31</a:t>
            </a:r>
            <a:r>
              <a:rPr lang="ja-JP" altLang="en-US" sz="2800" b="1" dirty="0" smtClean="0">
                <a:latin typeface="メイリオ" pitchFamily="50" charset="-128"/>
                <a:ea typeface="メイリオ" pitchFamily="50" charset="-128"/>
                <a:cs typeface="メイリオ" pitchFamily="50" charset="-128"/>
              </a:rPr>
              <a:t>年度</a:t>
            </a:r>
            <a:r>
              <a:rPr lang="ja-JP" altLang="en-US" sz="2800" b="1" dirty="0">
                <a:latin typeface="メイリオ" pitchFamily="50" charset="-128"/>
                <a:ea typeface="メイリオ" pitchFamily="50" charset="-128"/>
                <a:cs typeface="メイリオ" pitchFamily="50" charset="-128"/>
              </a:rPr>
              <a:t>　事業概要　</a:t>
            </a:r>
            <a:endParaRPr lang="en-US" altLang="ja-JP" sz="2800" b="1" dirty="0">
              <a:latin typeface="メイリオ" pitchFamily="50" charset="-128"/>
              <a:ea typeface="メイリオ" pitchFamily="50" charset="-128"/>
              <a:cs typeface="メイリオ" pitchFamily="50" charset="-128"/>
            </a:endParaRPr>
          </a:p>
        </p:txBody>
      </p:sp>
      <p:pic>
        <p:nvPicPr>
          <p:cNvPr id="12294" name="Picture 11" descr="https://scontent.xx.fbcdn.net/v/t1.0-9/15977493_995120590632516_5346551652650846376_n.png?oh=1b6e484a719fbcd75039e1d89ba850f8&amp;oe=58E282B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825" y="983785"/>
            <a:ext cx="978217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229100" y="304801"/>
            <a:ext cx="5438775" cy="4381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区市町村等向け説明会資料（平成</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22851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latin typeface="Arial" pitchFamily="34" charset="0"/>
            </a:endParaRPr>
          </a:p>
          <a:p>
            <a:pPr algn="r" eaLnBrk="1" hangingPunct="1">
              <a:spcBef>
                <a:spcPct val="0"/>
              </a:spcBef>
              <a:buFontTx/>
              <a:buNone/>
            </a:pPr>
            <a:fld id="{891F7853-BCC1-4AEA-9098-9685604EB4E9}" type="slidenum">
              <a:rPr kumimoji="0" lang="en-US" altLang="ja-JP" sz="1400">
                <a:latin typeface="Arial" pitchFamily="34" charset="0"/>
              </a:rPr>
              <a:pPr algn="r" eaLnBrk="1" hangingPunct="1">
                <a:spcBef>
                  <a:spcPct val="0"/>
                </a:spcBef>
                <a:buFontTx/>
                <a:buNone/>
              </a:pPr>
              <a:t>9</a:t>
            </a:fld>
            <a:endParaRPr kumimoji="0" lang="en-US" altLang="ja-JP" sz="1400" dirty="0">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86369926"/>
              </p:ext>
            </p:extLst>
          </p:nvPr>
        </p:nvGraphicFramePr>
        <p:xfrm>
          <a:off x="54725" y="980728"/>
          <a:ext cx="4836951" cy="3708400"/>
        </p:xfrm>
        <a:graphic>
          <a:graphicData uri="http://schemas.openxmlformats.org/drawingml/2006/table">
            <a:tbl>
              <a:tblPr firstRow="1" bandRow="1">
                <a:tableStyleId>{5C22544A-7EE6-4342-B048-85BDC9FD1C3A}</a:tableStyleId>
              </a:tblPr>
              <a:tblGrid>
                <a:gridCol w="681800">
                  <a:extLst>
                    <a:ext uri="{9D8B030D-6E8A-4147-A177-3AD203B41FA5}">
                      <a16:colId xmlns:a16="http://schemas.microsoft.com/office/drawing/2014/main" val="20000"/>
                    </a:ext>
                  </a:extLst>
                </a:gridCol>
                <a:gridCol w="2486552">
                  <a:extLst>
                    <a:ext uri="{9D8B030D-6E8A-4147-A177-3AD203B41FA5}">
                      <a16:colId xmlns:a16="http://schemas.microsoft.com/office/drawing/2014/main" val="20001"/>
                    </a:ext>
                  </a:extLst>
                </a:gridCol>
                <a:gridCol w="1668599">
                  <a:extLst>
                    <a:ext uri="{9D8B030D-6E8A-4147-A177-3AD203B41FA5}">
                      <a16:colId xmlns:a16="http://schemas.microsoft.com/office/drawing/2014/main" val="20002"/>
                    </a:ext>
                  </a:extLst>
                </a:gridCol>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墨田区 </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太壱みまもりネットワーク</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ウェブサイト</a:t>
                      </a:r>
                    </a:p>
                  </a:txBody>
                  <a:tcPr marL="36000" marR="36000" marT="0" marB="0" anchor="ctr"/>
                </a:tc>
                <a:extLst>
                  <a:ext uri="{0D108BD9-81ED-4DB2-BD59-A6C34878D82A}">
                    <a16:rowId xmlns:a16="http://schemas.microsoft.com/office/drawing/2014/main" val="10001"/>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見守りネット・結サポートセンター</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2"/>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たまりば・とうしん</a:t>
                      </a:r>
                    </a:p>
                  </a:txBody>
                  <a:tcPr marL="36000" marR="36000" marT="0" marB="0" anchor="ctr"/>
                </a:tc>
                <a:tc>
                  <a:txBody>
                    <a:bodyPr/>
                    <a:lstStyle/>
                    <a:p>
                      <a:r>
                        <a:rPr lang="zh-TW" altLang="en-US" sz="1200" dirty="0">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extLst>
                  <a:ext uri="{0D108BD9-81ED-4DB2-BD59-A6C34878D82A}">
                    <a16:rowId xmlns:a16="http://schemas.microsoft.com/office/drawing/2014/main" val="10003"/>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u="none" dirty="0" err="1">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印刷物</a:t>
                      </a:r>
                    </a:p>
                  </a:txBody>
                  <a:tcPr marL="36000" marR="36000" marT="0" marB="0" anchor="ctr"/>
                </a:tc>
                <a:extLst>
                  <a:ext uri="{0D108BD9-81ED-4DB2-BD59-A6C34878D82A}">
                    <a16:rowId xmlns:a16="http://schemas.microsoft.com/office/drawing/2014/main" val="10004"/>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荒川区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荒川区高年者クラブ連合会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5"/>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足立区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梅島うたの会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映像</a:t>
                      </a:r>
                    </a:p>
                  </a:txBody>
                  <a:tcPr marL="36000" marR="36000" marT="0" marB="0" anchor="ctr"/>
                </a:tc>
                <a:extLst>
                  <a:ext uri="{0D108BD9-81ED-4DB2-BD59-A6C34878D82A}">
                    <a16:rowId xmlns:a16="http://schemas.microsoft.com/office/drawing/2014/main" val="10006"/>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社会福祉法人</a:t>
                      </a:r>
                      <a:r>
                        <a:rPr lang="zh-CN" altLang="en-US" sz="1200" u="none" baseline="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楽友会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7"/>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矢野口地区介護予防ラジオ体操会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extLst>
                  <a:ext uri="{0D108BD9-81ED-4DB2-BD59-A6C34878D82A}">
                    <a16:rowId xmlns:a16="http://schemas.microsoft.com/office/drawing/2014/main" val="10008"/>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楽の会リーラ</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9"/>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1008106011"/>
              </p:ext>
            </p:extLst>
          </p:nvPr>
        </p:nvGraphicFramePr>
        <p:xfrm>
          <a:off x="5068888" y="981075"/>
          <a:ext cx="4837553" cy="5857240"/>
        </p:xfrm>
        <a:graphic>
          <a:graphicData uri="http://schemas.openxmlformats.org/drawingml/2006/table">
            <a:tbl>
              <a:tblPr firstRow="1" bandRow="1">
                <a:tableStyleId>{5C22544A-7EE6-4342-B048-85BDC9FD1C3A}</a:tableStyleId>
              </a:tblPr>
              <a:tblGrid>
                <a:gridCol w="682699">
                  <a:extLst>
                    <a:ext uri="{9D8B030D-6E8A-4147-A177-3AD203B41FA5}">
                      <a16:colId xmlns:a16="http://schemas.microsoft.com/office/drawing/2014/main" val="20000"/>
                    </a:ext>
                  </a:extLst>
                </a:gridCol>
                <a:gridCol w="2544354">
                  <a:extLst>
                    <a:ext uri="{9D8B030D-6E8A-4147-A177-3AD203B41FA5}">
                      <a16:colId xmlns:a16="http://schemas.microsoft.com/office/drawing/2014/main" val="20001"/>
                    </a:ext>
                  </a:extLst>
                </a:gridCol>
                <a:gridCol w="1610500">
                  <a:extLst>
                    <a:ext uri="{9D8B030D-6E8A-4147-A177-3AD203B41FA5}">
                      <a16:colId xmlns:a16="http://schemas.microsoft.com/office/drawing/2014/main" val="20002"/>
                    </a:ext>
                  </a:extLst>
                </a:gridCol>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むべの</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中高年ミュージカルパフォーマンスグループ　たっきぃ</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2"/>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2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トモニ</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3"/>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子育て交流ひろば立川おもちゃ図書館</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ぱれっ</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と</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日野市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ひの</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市民活動団体連絡会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5"/>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八王子高齢者活動コーディネーター会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6"/>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新井の介護を考える会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7"/>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北区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北区精神障害者を守る家族会　飛鳥会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8"/>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プラチナ美容塾</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10"/>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江戸川区</a:t>
                      </a:r>
                    </a:p>
                  </a:txBody>
                  <a:tcPr marL="36000" marR="36000" marT="0" marB="0" anchor="ctr"/>
                </a:tc>
                <a:tc>
                  <a:txBody>
                    <a:bodyPr/>
                    <a:lstStyle/>
                    <a:p>
                      <a:pPr marL="0" algn="l" defTabSz="914400" rtl="0" eaLnBrk="1" latinLnBrk="0" hangingPunct="1"/>
                      <a:r>
                        <a:rPr kumimoji="1" lang="en-US" altLang="ja-JP"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江戸川・地域・共生を考える会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12"/>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要町あさやけ子ども食堂</a:t>
                      </a:r>
                    </a:p>
                  </a:txBody>
                  <a:tcPr marL="36000" marR="36000" marT="0" marB="0" anchor="ctr"/>
                </a:tc>
                <a:tc>
                  <a:txBody>
                    <a:bodyPr/>
                    <a:lstStyle/>
                    <a:p>
                      <a:pPr marL="0" algn="l" defTabSz="914400" rtl="0" eaLnBrk="1" latinLnBrk="0" hangingPunct="1"/>
                      <a:r>
                        <a:rPr kumimoji="1" 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13"/>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渋谷区</a:t>
                      </a:r>
                    </a:p>
                  </a:txBody>
                  <a:tcPr marL="36000" marR="36000" marT="0" marB="0" anchor="ctr"/>
                </a:tc>
                <a:tc>
                  <a:txBody>
                    <a:bodyPr/>
                    <a:lstStyle/>
                    <a:p>
                      <a:pPr marL="0" algn="l" defTabSz="914400" rtl="0" eaLnBrk="1" latinLnBrk="0" hangingPunct="1"/>
                      <a:r>
                        <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初台生活学校</a:t>
                      </a:r>
                    </a:p>
                  </a:txBody>
                  <a:tcPr marL="36000" marR="36000" marT="0" marB="0" anchor="ctr"/>
                </a:tc>
                <a:tc>
                  <a:txBody>
                    <a:bodyPr/>
                    <a:lstStyle/>
                    <a:p>
                      <a:pPr marL="0" algn="l" defTabSz="914400" rtl="0" eaLnBrk="1" latinLnBrk="0" hangingPunct="1"/>
                      <a:r>
                        <a:rPr kumimoji="1" lang="ja-JP" altLang="en-US" sz="12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プレゼンテーション資料作成</a:t>
                      </a:r>
                    </a:p>
                  </a:txBody>
                  <a:tcPr marL="36000" marR="36000" marT="0" marB="0" anchor="ctr"/>
                </a:tc>
                <a:extLst>
                  <a:ext uri="{0D108BD9-81ED-4DB2-BD59-A6C34878D82A}">
                    <a16:rowId xmlns:a16="http://schemas.microsoft.com/office/drawing/2014/main" val="10014"/>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みたか・みんなの広場</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6000" marR="36000" marT="0" marB="0" anchor="ctr"/>
                </a:tc>
                <a:extLst>
                  <a:ext uri="{0D108BD9-81ED-4DB2-BD59-A6C34878D82A}">
                    <a16:rowId xmlns:a16="http://schemas.microsoft.com/office/drawing/2014/main" val="10015"/>
                  </a:ext>
                </a:extLst>
              </a:tr>
            </a:tbl>
          </a:graphicData>
        </a:graphic>
      </p:graphicFrame>
      <p:sp>
        <p:nvSpPr>
          <p:cNvPr id="53" name="角丸四角形 52"/>
          <p:cNvSpPr/>
          <p:nvPr/>
        </p:nvSpPr>
        <p:spPr>
          <a:xfrm>
            <a:off x="54724" y="561696"/>
            <a:ext cx="3372376"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schemeClr val="tx1"/>
                </a:solidFill>
                <a:latin typeface="メイリオ" pitchFamily="50" charset="-128"/>
                <a:ea typeface="メイリオ" pitchFamily="50" charset="-128"/>
              </a:rPr>
              <a:t>長期プロジェクト（</a:t>
            </a:r>
            <a:r>
              <a:rPr lang="en-US" altLang="ja-JP" sz="1600" b="1" dirty="0">
                <a:solidFill>
                  <a:schemeClr val="tx1"/>
                </a:solidFill>
                <a:latin typeface="メイリオ" pitchFamily="50" charset="-128"/>
                <a:ea typeface="メイリオ" pitchFamily="50" charset="-128"/>
              </a:rPr>
              <a:t>3</a:t>
            </a:r>
            <a:r>
              <a:rPr lang="ja-JP" altLang="en-US" sz="1600" b="1" dirty="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sp>
        <p:nvSpPr>
          <p:cNvPr id="62" name="角丸四角形 61"/>
          <p:cNvSpPr/>
          <p:nvPr/>
        </p:nvSpPr>
        <p:spPr>
          <a:xfrm>
            <a:off x="704529" y="5373218"/>
            <a:ext cx="3166011" cy="1043459"/>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長期プロジェクト</a:t>
            </a:r>
            <a:r>
              <a:rPr lang="en-US" altLang="ja-JP" sz="1600" b="1" dirty="0">
                <a:solidFill>
                  <a:schemeClr val="tx1"/>
                </a:solidFill>
                <a:latin typeface="メイリオ" pitchFamily="50" charset="-128"/>
                <a:ea typeface="メイリオ" pitchFamily="50" charset="-128"/>
                <a:cs typeface="メイリオ" pitchFamily="50" charset="-128"/>
              </a:rPr>
              <a:t>	9</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短期プロジェクト</a:t>
            </a:r>
            <a:r>
              <a:rPr lang="en-US" altLang="ja-JP" sz="1600" b="1" dirty="0">
                <a:solidFill>
                  <a:schemeClr val="tx1"/>
                </a:solidFill>
                <a:latin typeface="メイリオ" pitchFamily="50" charset="-128"/>
                <a:ea typeface="メイリオ" pitchFamily="50" charset="-128"/>
                <a:cs typeface="メイリオ" pitchFamily="50" charset="-128"/>
              </a:rPr>
              <a:t>	15</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a:solidFill>
                  <a:schemeClr val="tx1"/>
                </a:solidFill>
                <a:latin typeface="メイリオ" pitchFamily="50" charset="-128"/>
                <a:ea typeface="メイリオ" pitchFamily="50" charset="-128"/>
                <a:cs typeface="メイリオ" pitchFamily="50" charset="-128"/>
              </a:rPr>
              <a:t>	27</a:t>
            </a:r>
            <a:r>
              <a:rPr lang="ja-JP" altLang="en-US" sz="1600" b="1" dirty="0">
                <a:solidFill>
                  <a:schemeClr val="tx1"/>
                </a:solidFill>
                <a:latin typeface="メイリオ" pitchFamily="50" charset="-128"/>
                <a:ea typeface="メイリオ" pitchFamily="50" charset="-128"/>
                <a:cs typeface="メイリオ" pitchFamily="50" charset="-128"/>
              </a:rPr>
              <a:t>年度計　　　　　</a:t>
            </a:r>
            <a:r>
              <a:rPr lang="en-US" altLang="ja-JP" sz="1600" b="1" dirty="0">
                <a:solidFill>
                  <a:schemeClr val="tx1"/>
                </a:solidFill>
                <a:latin typeface="メイリオ" pitchFamily="50" charset="-128"/>
                <a:ea typeface="メイリオ" pitchFamily="50" charset="-128"/>
                <a:cs typeface="メイリオ" pitchFamily="50" charset="-128"/>
              </a:rPr>
              <a:t>24</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9</a:t>
            </a:fld>
            <a:endParaRPr kumimoji="0" lang="en-US" altLang="ja-JP" sz="1400" dirty="0"/>
          </a:p>
        </p:txBody>
      </p:sp>
    </p:spTree>
    <p:extLst>
      <p:ext uri="{BB962C8B-B14F-4D97-AF65-F5344CB8AC3E}">
        <p14:creationId xmlns:p14="http://schemas.microsoft.com/office/powerpoint/2010/main" val="229364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000" y="19716"/>
            <a:ext cx="9878400" cy="475200"/>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57" name="コンテンツ プレースホルダー 3"/>
          <p:cNvGraphicFramePr>
            <a:graphicFrameLocks noGrp="1"/>
          </p:cNvGraphicFramePr>
          <p:nvPr>
            <p:ph idx="1"/>
            <p:extLst>
              <p:ext uri="{D42A27DB-BD31-4B8C-83A1-F6EECF244321}">
                <p14:modId xmlns:p14="http://schemas.microsoft.com/office/powerpoint/2010/main" val="3558295922"/>
              </p:ext>
            </p:extLst>
          </p:nvPr>
        </p:nvGraphicFramePr>
        <p:xfrm>
          <a:off x="54724" y="981876"/>
          <a:ext cx="4837112" cy="5306321"/>
        </p:xfrm>
        <a:graphic>
          <a:graphicData uri="http://schemas.openxmlformats.org/drawingml/2006/table">
            <a:tbl>
              <a:tblPr firstRow="1" bandRow="1">
                <a:tableStyleId>{5C22544A-7EE6-4342-B048-85BDC9FD1C3A}</a:tableStyleId>
              </a:tblPr>
              <a:tblGrid>
                <a:gridCol w="682637">
                  <a:extLst>
                    <a:ext uri="{9D8B030D-6E8A-4147-A177-3AD203B41FA5}">
                      <a16:colId xmlns:a16="http://schemas.microsoft.com/office/drawing/2014/main" val="20000"/>
                    </a:ext>
                  </a:extLst>
                </a:gridCol>
                <a:gridCol w="2544121">
                  <a:extLst>
                    <a:ext uri="{9D8B030D-6E8A-4147-A177-3AD203B41FA5}">
                      <a16:colId xmlns:a16="http://schemas.microsoft.com/office/drawing/2014/main" val="20001"/>
                    </a:ext>
                  </a:extLst>
                </a:gridCol>
                <a:gridCol w="1610354">
                  <a:extLst>
                    <a:ext uri="{9D8B030D-6E8A-4147-A177-3AD203B41FA5}">
                      <a16:colId xmlns:a16="http://schemas.microsoft.com/office/drawing/2014/main" val="20002"/>
                    </a:ext>
                  </a:extLst>
                </a:gridCol>
              </a:tblGrid>
              <a:tr h="368765">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日本シニアジョブクラブ</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映像制作</a:t>
                      </a:r>
                    </a:p>
                  </a:txBody>
                  <a:tcPr marL="36000" marR="36000" marT="0" marB="0" anchor="ctr"/>
                </a:tc>
                <a:extLst>
                  <a:ext uri="{0D108BD9-81ED-4DB2-BD59-A6C34878D82A}">
                    <a16:rowId xmlns:a16="http://schemas.microsoft.com/office/drawing/2014/main" val="10001"/>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16:rowId xmlns:a16="http://schemas.microsoft.com/office/drawing/2014/main" val="10002"/>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台町会連絡協議会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3"/>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八王子市シルバーふらっと相談室館ヶ丘</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extLst>
                  <a:ext uri="{0D108BD9-81ED-4DB2-BD59-A6C34878D82A}">
                    <a16:rowId xmlns:a16="http://schemas.microsoft.com/office/drawing/2014/main" val="10004"/>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　全国移動サービスネットワーク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6000" marR="36000" marT="0" marB="0" anchor="ctr"/>
                </a:tc>
                <a:extLst>
                  <a:ext uri="{0D108BD9-81ED-4DB2-BD59-A6C34878D82A}">
                    <a16:rowId xmlns:a16="http://schemas.microsoft.com/office/drawing/2014/main" val="10005"/>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福祉亭</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6000" marR="36000" marT="0" marB="0" anchor="ctr"/>
                </a:tc>
                <a:extLst>
                  <a:ext uri="{0D108BD9-81ED-4DB2-BD59-A6C34878D82A}">
                    <a16:rowId xmlns:a16="http://schemas.microsoft.com/office/drawing/2014/main" val="10006"/>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東大和市介護予防リーダー会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パンフレット作成</a:t>
                      </a:r>
                    </a:p>
                  </a:txBody>
                  <a:tcPr marL="36000" marR="36000" marT="0" marB="0" anchor="ctr"/>
                </a:tc>
                <a:extLst>
                  <a:ext uri="{0D108BD9-81ED-4DB2-BD59-A6C34878D82A}">
                    <a16:rowId xmlns:a16="http://schemas.microsoft.com/office/drawing/2014/main" val="10007"/>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法人健康フォーラムけやき</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extLst>
                  <a:ext uri="{0D108BD9-81ED-4DB2-BD59-A6C34878D82A}">
                    <a16:rowId xmlns:a16="http://schemas.microsoft.com/office/drawing/2014/main" val="10008"/>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東中野五丁目小滝町会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9"/>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一般社団法人日本脳損傷者ケアリング・コミュニティ学会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10"/>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国立市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市民のためのがん治療の会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11"/>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ＮＰＯ法人ドリームタウン</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16:rowId xmlns:a16="http://schemas.microsoft.com/office/drawing/2014/main" val="10012"/>
                  </a:ext>
                </a:extLst>
              </a:tr>
              <a:tr h="379812">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さきちゃんち</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運営委員会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業務効率改善</a:t>
                      </a:r>
                    </a:p>
                  </a:txBody>
                  <a:tcPr marL="36000" marR="36000" marT="0" marB="0" anchor="ctr"/>
                </a:tc>
                <a:extLst>
                  <a:ext uri="{0D108BD9-81ED-4DB2-BD59-A6C34878D82A}">
                    <a16:rowId xmlns:a16="http://schemas.microsoft.com/office/drawing/2014/main" val="10013"/>
                  </a:ext>
                </a:extLst>
              </a:tr>
            </a:tbl>
          </a:graphicData>
        </a:graphic>
      </p:graphicFrame>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732237352"/>
              </p:ext>
            </p:extLst>
          </p:nvPr>
        </p:nvGraphicFramePr>
        <p:xfrm>
          <a:off x="5068888" y="981077"/>
          <a:ext cx="4837112" cy="4567111"/>
        </p:xfrm>
        <a:graphic>
          <a:graphicData uri="http://schemas.openxmlformats.org/drawingml/2006/table">
            <a:tbl>
              <a:tblPr firstRow="1" bandRow="1">
                <a:tableStyleId>{5C22544A-7EE6-4342-B048-85BDC9FD1C3A}</a:tableStyleId>
              </a:tblPr>
              <a:tblGrid>
                <a:gridCol w="681823">
                  <a:extLst>
                    <a:ext uri="{9D8B030D-6E8A-4147-A177-3AD203B41FA5}">
                      <a16:colId xmlns:a16="http://schemas.microsoft.com/office/drawing/2014/main" val="20000"/>
                    </a:ext>
                  </a:extLst>
                </a:gridCol>
                <a:gridCol w="2486634">
                  <a:extLst>
                    <a:ext uri="{9D8B030D-6E8A-4147-A177-3AD203B41FA5}">
                      <a16:colId xmlns:a16="http://schemas.microsoft.com/office/drawing/2014/main" val="20001"/>
                    </a:ext>
                  </a:extLst>
                </a:gridCol>
                <a:gridCol w="1668655">
                  <a:extLst>
                    <a:ext uri="{9D8B030D-6E8A-4147-A177-3AD203B41FA5}">
                      <a16:colId xmlns:a16="http://schemas.microsoft.com/office/drawing/2014/main" val="20002"/>
                    </a:ext>
                  </a:extLst>
                </a:gridCol>
              </a:tblGrid>
              <a:tr h="380973">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野川元気スクール</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やのくち正吉苑</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2"/>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クラウドツール活用法提案</a:t>
                      </a:r>
                    </a:p>
                  </a:txBody>
                  <a:tcPr marL="36000" marR="36000" marT="0" marB="0" anchor="ctr"/>
                </a:tc>
                <a:extLst>
                  <a:ext uri="{0D108BD9-81ED-4DB2-BD59-A6C34878D82A}">
                    <a16:rowId xmlns:a16="http://schemas.microsoft.com/office/drawing/2014/main" val="10003"/>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地域通貨サークル「助け愛の会」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4"/>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三多摩市民後見を考える会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5"/>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在宅ホスピスケア・ボランティア さくら</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6"/>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練馬区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社会福祉法人キングス・ガーデン東京</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7"/>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きらきらママの会</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Facebook</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8"/>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台安心ねっと</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むつみクラブ</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10"/>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武蔵野市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武蔵野すこやか</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bl>
          </a:graphicData>
        </a:graphic>
      </p:graphicFrame>
      <p:sp>
        <p:nvSpPr>
          <p:cNvPr id="48192"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a:latin typeface="Arial" pitchFamily="34" charset="0"/>
            </a:endParaRPr>
          </a:p>
          <a:p>
            <a:pPr algn="r" eaLnBrk="1" hangingPunct="1">
              <a:spcBef>
                <a:spcPct val="0"/>
              </a:spcBef>
              <a:buFontTx/>
              <a:buNone/>
            </a:pPr>
            <a:fld id="{CB02476A-63D4-431C-BCB4-ACF0CFF37A9B}" type="slidenum">
              <a:rPr kumimoji="0" lang="en-US" altLang="ja-JP" sz="1400">
                <a:latin typeface="Arial" pitchFamily="34" charset="0"/>
              </a:rPr>
              <a:pPr algn="r" eaLnBrk="1" hangingPunct="1">
                <a:spcBef>
                  <a:spcPct val="0"/>
                </a:spcBef>
                <a:buFontTx/>
                <a:buNone/>
              </a:pPr>
              <a:t>10</a:t>
            </a:fld>
            <a:endParaRPr kumimoji="0" lang="en-US" altLang="ja-JP" sz="1400">
              <a:latin typeface="Arial" pitchFamily="34" charset="0"/>
            </a:endParaRPr>
          </a:p>
        </p:txBody>
      </p:sp>
      <p:sp>
        <p:nvSpPr>
          <p:cNvPr id="53" name="角丸四角形 52"/>
          <p:cNvSpPr/>
          <p:nvPr/>
        </p:nvSpPr>
        <p:spPr>
          <a:xfrm>
            <a:off x="54724" y="561696"/>
            <a:ext cx="3372376"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長期プロジェクト（</a:t>
            </a:r>
            <a:r>
              <a:rPr lang="en-US" altLang="ja-JP" sz="1600" b="1" dirty="0">
                <a:solidFill>
                  <a:schemeClr val="tx1"/>
                </a:solidFill>
                <a:latin typeface="メイリオ" pitchFamily="50" charset="-128"/>
                <a:ea typeface="メイリオ" pitchFamily="50" charset="-128"/>
              </a:rPr>
              <a:t>3</a:t>
            </a:r>
            <a:r>
              <a:rPr lang="ja-JP" altLang="en-US" sz="1600" b="1" dirty="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sp>
        <p:nvSpPr>
          <p:cNvPr id="62" name="角丸四角形 61"/>
          <p:cNvSpPr/>
          <p:nvPr/>
        </p:nvSpPr>
        <p:spPr>
          <a:xfrm>
            <a:off x="5904440" y="5789608"/>
            <a:ext cx="3166011" cy="997174"/>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eaLnBrk="1" hangingPunct="1">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長期プロジェクト</a:t>
            </a:r>
            <a:r>
              <a:rPr lang="en-US" altLang="ja-JP" sz="1600" b="1" dirty="0">
                <a:solidFill>
                  <a:schemeClr val="tx1"/>
                </a:solidFill>
                <a:latin typeface="メイリオ" pitchFamily="50" charset="-128"/>
                <a:ea typeface="メイリオ" pitchFamily="50" charset="-128"/>
                <a:cs typeface="メイリオ" pitchFamily="50" charset="-128"/>
              </a:rPr>
              <a:t>	13</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eaLnBrk="1" hangingPunct="1">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短期プロジェクト</a:t>
            </a:r>
            <a:r>
              <a:rPr lang="en-US" altLang="ja-JP" sz="1600" b="1" dirty="0">
                <a:solidFill>
                  <a:schemeClr val="tx1"/>
                </a:solidFill>
                <a:latin typeface="メイリオ" pitchFamily="50" charset="-128"/>
                <a:ea typeface="メイリオ" pitchFamily="50" charset="-128"/>
                <a:cs typeface="メイリオ" pitchFamily="50" charset="-128"/>
              </a:rPr>
              <a:t>	11</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eaLnBrk="1" hangingPunct="1">
              <a:spcBef>
                <a:spcPts val="600"/>
              </a:spcBef>
              <a:tabLst>
                <a:tab pos="2876550" algn="r"/>
              </a:tabLst>
              <a:defRPr/>
            </a:pPr>
            <a:r>
              <a:rPr lang="en-US" altLang="ja-JP" sz="1600" b="1" dirty="0">
                <a:solidFill>
                  <a:schemeClr val="tx1"/>
                </a:solidFill>
                <a:latin typeface="メイリオ" pitchFamily="50" charset="-128"/>
                <a:ea typeface="メイリオ" pitchFamily="50" charset="-128"/>
                <a:cs typeface="メイリオ" pitchFamily="50" charset="-128"/>
              </a:rPr>
              <a:t>	28</a:t>
            </a:r>
            <a:r>
              <a:rPr lang="ja-JP" altLang="en-US" sz="1600" b="1" dirty="0">
                <a:solidFill>
                  <a:schemeClr val="tx1"/>
                </a:solidFill>
                <a:latin typeface="メイリオ" pitchFamily="50" charset="-128"/>
                <a:ea typeface="メイリオ" pitchFamily="50" charset="-128"/>
                <a:cs typeface="メイリオ" pitchFamily="50" charset="-128"/>
              </a:rPr>
              <a:t>年度計　　　　　</a:t>
            </a:r>
            <a:r>
              <a:rPr lang="en-US" altLang="ja-JP" sz="1600" b="1" dirty="0">
                <a:solidFill>
                  <a:schemeClr val="tx1"/>
                </a:solidFill>
                <a:latin typeface="メイリオ" pitchFamily="50" charset="-128"/>
                <a:ea typeface="メイリオ" pitchFamily="50" charset="-128"/>
                <a:cs typeface="メイリオ" pitchFamily="50" charset="-128"/>
              </a:rPr>
              <a:t>24</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ja-JP" altLang="en-US"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27469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solidFill>
                <a:prstClr val="black"/>
              </a:solidFill>
              <a:latin typeface="Arial" pitchFamily="34" charset="0"/>
            </a:endParaRPr>
          </a:p>
          <a:p>
            <a:pPr algn="r" eaLnBrk="1" hangingPunct="1">
              <a:spcBef>
                <a:spcPct val="0"/>
              </a:spcBef>
              <a:buFontTx/>
              <a:buNone/>
            </a:pPr>
            <a:fld id="{891F7853-BCC1-4AEA-9098-9685604EB4E9}" type="slidenum">
              <a:rPr kumimoji="0" lang="en-US" altLang="ja-JP" sz="1400">
                <a:solidFill>
                  <a:prstClr val="black"/>
                </a:solidFill>
                <a:latin typeface="Arial" pitchFamily="34" charset="0"/>
              </a:rPr>
              <a:pPr algn="r" eaLnBrk="1" hangingPunct="1">
                <a:spcBef>
                  <a:spcPct val="0"/>
                </a:spcBef>
                <a:buFontTx/>
                <a:buNone/>
              </a:pPr>
              <a:t>11</a:t>
            </a:fld>
            <a:endParaRPr kumimoji="0" lang="en-US" altLang="ja-JP" sz="1400" dirty="0">
              <a:solidFill>
                <a:prstClr val="black"/>
              </a:solidFill>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89847486"/>
              </p:ext>
            </p:extLst>
          </p:nvPr>
        </p:nvGraphicFramePr>
        <p:xfrm>
          <a:off x="54724" y="955354"/>
          <a:ext cx="4720477" cy="1795973"/>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35201">
                  <a:extLst>
                    <a:ext uri="{9D8B030D-6E8A-4147-A177-3AD203B41FA5}">
                      <a16:colId xmlns:a16="http://schemas.microsoft.com/office/drawing/2014/main" val="20001"/>
                    </a:ext>
                  </a:extLst>
                </a:gridCol>
                <a:gridCol w="1582057">
                  <a:extLst>
                    <a:ext uri="{9D8B030D-6E8A-4147-A177-3AD203B41FA5}">
                      <a16:colId xmlns:a16="http://schemas.microsoft.com/office/drawing/2014/main" val="20002"/>
                    </a:ext>
                  </a:extLst>
                </a:gridCol>
              </a:tblGrid>
              <a:tr h="296279">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みんなのリビング葛が谷</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1"/>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北区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東京ふれあい医療生活協同組合</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2"/>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大田区社会福祉法人協議会</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6000" marR="36000" marT="0" marB="0" anchor="ctr"/>
                </a:tc>
                <a:extLst>
                  <a:ext uri="{0D108BD9-81ED-4DB2-BD59-A6C34878D82A}">
                    <a16:rowId xmlns:a16="http://schemas.microsoft.com/office/drawing/2014/main" val="10003"/>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オレンジアクト</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4"/>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東中野キングス・ガーデン</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5"/>
                  </a:ext>
                </a:extLst>
              </a:tr>
              <a:tr h="249949">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玉川学園地区社会福祉協議会</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映像</a:t>
                      </a:r>
                    </a:p>
                  </a:txBody>
                  <a:tcPr marL="36000" marR="36000" marT="0" marB="0" anchor="ctr"/>
                </a:tc>
                <a:extLst>
                  <a:ext uri="{0D108BD9-81ED-4DB2-BD59-A6C34878D82A}">
                    <a16:rowId xmlns:a16="http://schemas.microsoft.com/office/drawing/2014/main" val="10006"/>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3375492007"/>
              </p:ext>
            </p:extLst>
          </p:nvPr>
        </p:nvGraphicFramePr>
        <p:xfrm>
          <a:off x="54725" y="3233046"/>
          <a:ext cx="4737993" cy="3576944"/>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64228">
                  <a:extLst>
                    <a:ext uri="{9D8B030D-6E8A-4147-A177-3AD203B41FA5}">
                      <a16:colId xmlns:a16="http://schemas.microsoft.com/office/drawing/2014/main" val="20001"/>
                    </a:ext>
                  </a:extLst>
                </a:gridCol>
                <a:gridCol w="1570546">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千代田区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Local Life Friends </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中央区</a:t>
                      </a:r>
                      <a:endPar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コミュニティ・カウンセラー・ネットワーク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p>
                  </a:txBody>
                  <a:tcPr marL="36000" marR="36000" marT="0" marB="0" anchor="ctr"/>
                </a:tc>
                <a:extLst>
                  <a:ext uri="{0D108BD9-81ED-4DB2-BD59-A6C34878D82A}">
                    <a16:rowId xmlns:a16="http://schemas.microsoft.com/office/drawing/2014/main" val="10002"/>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みつ蛍</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3"/>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終活サポーターズ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三篠会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5"/>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ミマモカフェ・</a:t>
                      </a:r>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歳子育て応援隊</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6"/>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歌声広場よりみち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7"/>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・えん</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クラウドツール活用</a:t>
                      </a:r>
                    </a:p>
                  </a:txBody>
                  <a:tcPr marL="36000" marR="36000" marT="0" marB="0" anchor="ctr"/>
                </a:tc>
                <a:extLst>
                  <a:ext uri="{0D108BD9-81ED-4DB2-BD59-A6C34878D82A}">
                    <a16:rowId xmlns:a16="http://schemas.microsoft.com/office/drawing/2014/main" val="10008"/>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目黒区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Ｄカフェまちづくりネットワーク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9"/>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0"/>
                  </a:ext>
                </a:extLst>
              </a:tr>
              <a:tr h="258359">
                <a:tc>
                  <a:txBody>
                    <a:bodyPr/>
                    <a:lstStyle/>
                    <a:p>
                      <a:r>
                        <a:rPr lang="ja-JP" altLang="en-US" sz="1200" dirty="0"/>
                        <a:t>板橋区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ドリームタウン 地域リビング・プラスワン</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bl>
          </a:graphicData>
        </a:graphic>
      </p:graphicFrame>
      <p:sp>
        <p:nvSpPr>
          <p:cNvPr id="62" name="角丸四角形 61"/>
          <p:cNvSpPr/>
          <p:nvPr/>
        </p:nvSpPr>
        <p:spPr>
          <a:xfrm>
            <a:off x="5824679" y="1318213"/>
            <a:ext cx="3166011" cy="1043459"/>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長期プロジェクト</a:t>
            </a:r>
            <a:r>
              <a:rPr lang="en-US" altLang="ja-JP" sz="1600" b="1" dirty="0">
                <a:solidFill>
                  <a:prstClr val="black"/>
                </a:solidFill>
                <a:latin typeface="メイリオ" pitchFamily="50" charset="-128"/>
                <a:ea typeface="メイリオ" pitchFamily="50" charset="-128"/>
                <a:cs typeface="メイリオ" pitchFamily="50" charset="-128"/>
              </a:rPr>
              <a:t>	6</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短期プロジェクト</a:t>
            </a:r>
            <a:r>
              <a:rPr lang="en-US" altLang="ja-JP" sz="1600" b="1" dirty="0">
                <a:solidFill>
                  <a:prstClr val="black"/>
                </a:solidFill>
                <a:latin typeface="メイリオ" pitchFamily="50" charset="-128"/>
                <a:ea typeface="メイリオ" pitchFamily="50" charset="-128"/>
                <a:cs typeface="メイリオ" pitchFamily="50" charset="-128"/>
              </a:rPr>
              <a:t>	20</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a:solidFill>
                  <a:prstClr val="black"/>
                </a:solidFill>
                <a:latin typeface="メイリオ" pitchFamily="50" charset="-128"/>
                <a:ea typeface="メイリオ" pitchFamily="50" charset="-128"/>
                <a:cs typeface="メイリオ" pitchFamily="50" charset="-128"/>
              </a:rPr>
              <a:t>	29</a:t>
            </a:r>
            <a:r>
              <a:rPr lang="ja-JP" altLang="en-US" sz="1600" b="1" dirty="0">
                <a:solidFill>
                  <a:prstClr val="black"/>
                </a:solidFill>
                <a:latin typeface="メイリオ" pitchFamily="50" charset="-128"/>
                <a:ea typeface="メイリオ" pitchFamily="50" charset="-128"/>
                <a:cs typeface="メイリオ" pitchFamily="50" charset="-128"/>
              </a:rPr>
              <a:t>年度計　　　　　</a:t>
            </a:r>
            <a:r>
              <a:rPr lang="en-US" altLang="ja-JP" sz="1600" b="1" dirty="0">
                <a:solidFill>
                  <a:prstClr val="black"/>
                </a:solidFill>
                <a:latin typeface="メイリオ" pitchFamily="50" charset="-128"/>
                <a:ea typeface="メイリオ" pitchFamily="50" charset="-128"/>
                <a:cs typeface="メイリオ" pitchFamily="50" charset="-128"/>
              </a:rPr>
              <a:t>26</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4723" y="521407"/>
            <a:ext cx="3372376"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長期プロジェクト（</a:t>
            </a:r>
            <a:r>
              <a:rPr lang="en-US" altLang="ja-JP" sz="1600" b="1" dirty="0">
                <a:solidFill>
                  <a:schemeClr val="tx1"/>
                </a:solidFill>
                <a:latin typeface="メイリオ" pitchFamily="50" charset="-128"/>
                <a:ea typeface="メイリオ" pitchFamily="50" charset="-128"/>
              </a:rPr>
              <a:t>3</a:t>
            </a:r>
            <a:r>
              <a:rPr lang="ja-JP" altLang="en-US" sz="1600" b="1" dirty="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11" name="角丸四角形 10"/>
          <p:cNvSpPr/>
          <p:nvPr/>
        </p:nvSpPr>
        <p:spPr>
          <a:xfrm>
            <a:off x="54723" y="2837052"/>
            <a:ext cx="3372376"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532445767"/>
              </p:ext>
            </p:extLst>
          </p:nvPr>
        </p:nvGraphicFramePr>
        <p:xfrm>
          <a:off x="4971594" y="3233048"/>
          <a:ext cx="4737992" cy="2952825"/>
        </p:xfrm>
        <a:graphic>
          <a:graphicData uri="http://schemas.openxmlformats.org/drawingml/2006/table">
            <a:tbl>
              <a:tblPr firstRow="1" bandRow="1">
                <a:tableStyleId>{5C22544A-7EE6-4342-B048-85BDC9FD1C3A}</a:tableStyleId>
              </a:tblPr>
              <a:tblGrid>
                <a:gridCol w="1045102">
                  <a:extLst>
                    <a:ext uri="{9D8B030D-6E8A-4147-A177-3AD203B41FA5}">
                      <a16:colId xmlns:a16="http://schemas.microsoft.com/office/drawing/2014/main" val="20000"/>
                    </a:ext>
                  </a:extLst>
                </a:gridCol>
                <a:gridCol w="1974449">
                  <a:extLst>
                    <a:ext uri="{9D8B030D-6E8A-4147-A177-3AD203B41FA5}">
                      <a16:colId xmlns:a16="http://schemas.microsoft.com/office/drawing/2014/main" val="20001"/>
                    </a:ext>
                  </a:extLst>
                </a:gridCol>
                <a:gridCol w="1718441">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SOU</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1"/>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pPr marL="0" algn="l" defTabSz="914400" rtl="0" eaLnBrk="1" latinLnBrk="0" hangingPunct="1"/>
                      <a:r>
                        <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榛名坂自治会 </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2"/>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社会福祉法人 南町田</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ちいろば</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 みぎわホーム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3"/>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小金井市けやき通り商店会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marL="0" algn="l" defTabSz="914400" rtl="0" eaLnBrk="1" latinLnBrk="0" hangingPunct="1"/>
                      <a:r>
                        <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元気スクールグループ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5"/>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多摩マイライフ包括支援協議会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6"/>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r>
                        <a:rPr lang="ja-JP" altLang="en-US" sz="1200" dirty="0"/>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 子育て未来ネットこどもと </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7"/>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武蔵村山少年少女合唱団 </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8"/>
                  </a:ext>
                </a:extLst>
              </a:tr>
              <a:tr h="258359">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武蔵村山ひまわり</a:t>
                      </a:r>
                      <a:endPar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0259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solidFill>
                <a:prstClr val="black"/>
              </a:solidFill>
              <a:latin typeface="Arial" pitchFamily="34" charset="0"/>
            </a:endParaRPr>
          </a:p>
          <a:p>
            <a:pPr algn="r" eaLnBrk="1" hangingPunct="1">
              <a:spcBef>
                <a:spcPct val="0"/>
              </a:spcBef>
              <a:buFontTx/>
              <a:buNone/>
            </a:pPr>
            <a:fld id="{891F7853-BCC1-4AEA-9098-9685604EB4E9}" type="slidenum">
              <a:rPr kumimoji="0" lang="en-US" altLang="ja-JP" sz="1400">
                <a:solidFill>
                  <a:prstClr val="black"/>
                </a:solidFill>
                <a:latin typeface="Arial" pitchFamily="34" charset="0"/>
              </a:rPr>
              <a:pPr algn="r" eaLnBrk="1" hangingPunct="1">
                <a:spcBef>
                  <a:spcPct val="0"/>
                </a:spcBef>
                <a:buFontTx/>
                <a:buNone/>
              </a:pPr>
              <a:t>12</a:t>
            </a:fld>
            <a:endParaRPr kumimoji="0" lang="en-US" altLang="ja-JP" sz="1400" dirty="0">
              <a:solidFill>
                <a:prstClr val="black"/>
              </a:solidFill>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32622812"/>
              </p:ext>
            </p:extLst>
          </p:nvPr>
        </p:nvGraphicFramePr>
        <p:xfrm>
          <a:off x="54724" y="955354"/>
          <a:ext cx="4720477" cy="3526496"/>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35201">
                  <a:extLst>
                    <a:ext uri="{9D8B030D-6E8A-4147-A177-3AD203B41FA5}">
                      <a16:colId xmlns:a16="http://schemas.microsoft.com/office/drawing/2014/main" val="20001"/>
                    </a:ext>
                  </a:extLst>
                </a:gridCol>
                <a:gridCol w="1582057">
                  <a:extLst>
                    <a:ext uri="{9D8B030D-6E8A-4147-A177-3AD203B41FA5}">
                      <a16:colId xmlns:a16="http://schemas.microsoft.com/office/drawing/2014/main" val="20002"/>
                    </a:ext>
                  </a:extLst>
                </a:gridCol>
              </a:tblGrid>
              <a:tr h="318803">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千代田区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シニア大楽</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業務フロー設計</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393567">
                <a:tc>
                  <a:txBody>
                    <a:bodyPr/>
                    <a:lstStyle/>
                    <a:p>
                      <a:pPr algn="dist"/>
                      <a:r>
                        <a:rPr lang="ja-JP" altLang="en-US" sz="12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新宿区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若年性認知症家族会・彩星（ほし）の会</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江東区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歌声広場　よりみち</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事業評価</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中野区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リンク東山</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品川区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endParaRPr kumimoji="1" lang="ja-JP" altLang="en-US" sz="12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世田谷区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ウェブサイト改善点整理</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杉並区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日本失語症協議会</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393567">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杉並区</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社会福祉法人いたるセンター地域ケアせんせーサポートウィズ</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武蔵野市</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千川地域福祉活動推進協議会</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三鷹市</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みたか・みんなの広場運営協議会</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268951">
                <a:tc>
                  <a:txBody>
                    <a:bodyPr/>
                    <a:lstStyle/>
                    <a:p>
                      <a:pPr algn="dist"/>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endPar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小金井市けやき通り商店街</a:t>
                      </a:r>
                      <a:endParaRPr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印刷物制作</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2745442831"/>
              </p:ext>
            </p:extLst>
          </p:nvPr>
        </p:nvGraphicFramePr>
        <p:xfrm>
          <a:off x="4910058" y="957019"/>
          <a:ext cx="4737993" cy="3878860"/>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64228">
                  <a:extLst>
                    <a:ext uri="{9D8B030D-6E8A-4147-A177-3AD203B41FA5}">
                      <a16:colId xmlns:a16="http://schemas.microsoft.com/office/drawing/2014/main" val="20001"/>
                    </a:ext>
                  </a:extLst>
                </a:gridCol>
                <a:gridCol w="1570546">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千代田区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リーブ・ウィズ・ドリーム</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endPar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地域密着型複合施設　マザアス新宿</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けめ</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カフェ</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スペース活用ワークショップ</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こうれいきょう</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ハワイアンリトミック協会</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杉並区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ちょこっと</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支え合い</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足立区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人生ココから見本市実行委員会</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足立区</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いちか</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ポケットの会</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かたつむり</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クラウドツール活用</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サーカス</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かみすな</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福祉相談センター</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のがわの家運営委員会</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2"/>
                  </a:ext>
                </a:extLst>
              </a:tr>
              <a:tr h="258359">
                <a:tc>
                  <a:txBody>
                    <a:bodyPr/>
                    <a:lstStyle/>
                    <a:p>
                      <a:pPr marL="0" algn="dist"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spc="-4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つどいの会</a:t>
                      </a:r>
                      <a:endPar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3"/>
                  </a:ext>
                </a:extLst>
              </a:tr>
            </a:tbl>
          </a:graphicData>
        </a:graphic>
      </p:graphicFrame>
      <p:sp>
        <p:nvSpPr>
          <p:cNvPr id="62" name="角丸四角形 61"/>
          <p:cNvSpPr/>
          <p:nvPr/>
        </p:nvSpPr>
        <p:spPr>
          <a:xfrm>
            <a:off x="5589871" y="5128804"/>
            <a:ext cx="3628414" cy="1287874"/>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a:t>
            </a:r>
            <a:r>
              <a:rPr lang="ja-JP" altLang="en-US" sz="1600" b="1" dirty="0" smtClean="0">
                <a:solidFill>
                  <a:prstClr val="black"/>
                </a:solidFill>
                <a:latin typeface="メイリオ" pitchFamily="50" charset="-128"/>
                <a:ea typeface="メイリオ" pitchFamily="50" charset="-128"/>
                <a:cs typeface="メイリオ" pitchFamily="50" charset="-128"/>
              </a:rPr>
              <a:t>中・長期</a:t>
            </a:r>
            <a:r>
              <a:rPr lang="ja-JP" altLang="en-US" sz="1600" b="1" dirty="0">
                <a:solidFill>
                  <a:prstClr val="black"/>
                </a:solidFill>
                <a:latin typeface="メイリオ" pitchFamily="50" charset="-128"/>
                <a:ea typeface="メイリオ" pitchFamily="50" charset="-128"/>
                <a:cs typeface="メイリオ" pitchFamily="50" charset="-128"/>
              </a:rPr>
              <a:t>プロジェクト</a:t>
            </a:r>
            <a:r>
              <a:rPr lang="en-US" altLang="ja-JP" sz="1600" b="1" dirty="0">
                <a:solidFill>
                  <a:prstClr val="black"/>
                </a:solidFill>
                <a:latin typeface="メイリオ" pitchFamily="50" charset="-128"/>
                <a:ea typeface="メイリオ" pitchFamily="50" charset="-128"/>
                <a:cs typeface="メイリオ" pitchFamily="50" charset="-128"/>
              </a:rPr>
              <a:t>	</a:t>
            </a:r>
            <a:r>
              <a:rPr lang="ja-JP" altLang="en-US" sz="1600" b="1" dirty="0" smtClean="0">
                <a:solidFill>
                  <a:prstClr val="black"/>
                </a:solidFill>
                <a:latin typeface="メイリオ" pitchFamily="50" charset="-128"/>
                <a:ea typeface="メイリオ" pitchFamily="50" charset="-128"/>
                <a:cs typeface="メイリオ" pitchFamily="50" charset="-128"/>
              </a:rPr>
              <a:t>　</a:t>
            </a:r>
            <a:r>
              <a:rPr lang="en-US" altLang="ja-JP" sz="1600" b="1" dirty="0">
                <a:solidFill>
                  <a:schemeClr val="tx1"/>
                </a:solidFill>
                <a:latin typeface="メイリオ" pitchFamily="50" charset="-128"/>
                <a:ea typeface="メイリオ" pitchFamily="50" charset="-128"/>
                <a:cs typeface="メイリオ" pitchFamily="50" charset="-128"/>
              </a:rPr>
              <a:t>11</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短期プロジェクト</a:t>
            </a:r>
            <a:r>
              <a:rPr lang="en-US" altLang="ja-JP" sz="1600" b="1" dirty="0">
                <a:solidFill>
                  <a:schemeClr val="tx1"/>
                </a:solidFill>
                <a:latin typeface="メイリオ" pitchFamily="50" charset="-128"/>
                <a:ea typeface="メイリオ" pitchFamily="50" charset="-128"/>
                <a:cs typeface="メイリオ" pitchFamily="50" charset="-128"/>
              </a:rPr>
              <a:t>	</a:t>
            </a:r>
            <a:r>
              <a:rPr lang="ja-JP" altLang="en-US" sz="1600" b="1" dirty="0" smtClean="0">
                <a:solidFill>
                  <a:schemeClr val="tx1"/>
                </a:solidFill>
                <a:latin typeface="メイリオ" pitchFamily="50" charset="-128"/>
                <a:ea typeface="メイリオ" pitchFamily="50" charset="-128"/>
                <a:cs typeface="メイリオ" pitchFamily="50" charset="-128"/>
              </a:rPr>
              <a:t>　　　</a:t>
            </a:r>
            <a:r>
              <a:rPr lang="en-US" altLang="ja-JP" sz="1600" b="1" dirty="0" smtClean="0">
                <a:solidFill>
                  <a:schemeClr val="tx1"/>
                </a:solidFill>
                <a:latin typeface="メイリオ" pitchFamily="50" charset="-128"/>
                <a:ea typeface="メイリオ" pitchFamily="50" charset="-128"/>
                <a:cs typeface="メイリオ" pitchFamily="50" charset="-128"/>
              </a:rPr>
              <a:t>13</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en-US" altLang="ja-JP" sz="1600" b="1" dirty="0" smtClean="0">
              <a:solidFill>
                <a:schemeClr val="tx1"/>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a:t>
            </a:r>
            <a:r>
              <a:rPr lang="ja-JP" altLang="en-US" sz="1600" b="1" dirty="0" smtClean="0">
                <a:solidFill>
                  <a:schemeClr val="tx1"/>
                </a:solidFill>
                <a:latin typeface="メイリオ" pitchFamily="50" charset="-128"/>
                <a:ea typeface="メイリオ" pitchFamily="50" charset="-128"/>
                <a:cs typeface="メイリオ" pitchFamily="50" charset="-128"/>
              </a:rPr>
              <a:t>その他　　　　　　　　</a:t>
            </a:r>
            <a:r>
              <a:rPr lang="en-US" altLang="ja-JP" sz="1600" b="1" dirty="0" smtClean="0">
                <a:solidFill>
                  <a:schemeClr val="tx1"/>
                </a:solidFill>
                <a:latin typeface="メイリオ" pitchFamily="50" charset="-128"/>
                <a:ea typeface="メイリオ" pitchFamily="50" charset="-128"/>
                <a:cs typeface="メイリオ" pitchFamily="50" charset="-128"/>
              </a:rPr>
              <a:t>  3</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smtClean="0">
                <a:solidFill>
                  <a:schemeClr val="tx1"/>
                </a:solidFill>
                <a:latin typeface="メイリオ" pitchFamily="50" charset="-128"/>
                <a:ea typeface="メイリオ" pitchFamily="50" charset="-128"/>
                <a:cs typeface="メイリオ" pitchFamily="50" charset="-128"/>
              </a:rPr>
              <a:t>   </a:t>
            </a:r>
            <a:r>
              <a:rPr lang="en-US" altLang="ja-JP" sz="1600" b="1" dirty="0">
                <a:solidFill>
                  <a:schemeClr val="tx1"/>
                </a:solidFill>
                <a:latin typeface="メイリオ" pitchFamily="50" charset="-128"/>
                <a:ea typeface="メイリオ" pitchFamily="50" charset="-128"/>
                <a:cs typeface="メイリオ" pitchFamily="50" charset="-128"/>
              </a:rPr>
              <a:t>	30</a:t>
            </a:r>
            <a:r>
              <a:rPr lang="ja-JP" altLang="en-US" sz="1600" b="1" dirty="0" smtClean="0">
                <a:solidFill>
                  <a:schemeClr val="tx1"/>
                </a:solidFill>
                <a:latin typeface="メイリオ" pitchFamily="50" charset="-128"/>
                <a:ea typeface="メイリオ" pitchFamily="50" charset="-128"/>
                <a:cs typeface="メイリオ" pitchFamily="50" charset="-128"/>
              </a:rPr>
              <a:t>年度計</a:t>
            </a:r>
            <a:r>
              <a:rPr lang="ja-JP" altLang="en-US" sz="1600" b="1" dirty="0">
                <a:solidFill>
                  <a:schemeClr val="tx1"/>
                </a:solidFill>
                <a:latin typeface="メイリオ" pitchFamily="50" charset="-128"/>
                <a:ea typeface="メイリオ" pitchFamily="50" charset="-128"/>
                <a:cs typeface="メイリオ" pitchFamily="50" charset="-128"/>
              </a:rPr>
              <a:t>　　　</a:t>
            </a:r>
            <a:r>
              <a:rPr lang="ja-JP" altLang="en-US" sz="1600" b="1" dirty="0" smtClean="0">
                <a:solidFill>
                  <a:schemeClr val="tx1"/>
                </a:solidFill>
                <a:latin typeface="メイリオ" pitchFamily="50" charset="-128"/>
                <a:ea typeface="メイリオ" pitchFamily="50" charset="-128"/>
                <a:cs typeface="メイリオ" pitchFamily="50" charset="-128"/>
              </a:rPr>
              <a:t>　　</a:t>
            </a:r>
            <a:r>
              <a:rPr lang="ja-JP" altLang="en-US" sz="1600" b="1" dirty="0">
                <a:solidFill>
                  <a:schemeClr val="tx1"/>
                </a:solidFill>
                <a:latin typeface="メイリオ" pitchFamily="50" charset="-128"/>
                <a:ea typeface="メイリオ" pitchFamily="50" charset="-128"/>
                <a:cs typeface="メイリオ" pitchFamily="50" charset="-128"/>
              </a:rPr>
              <a:t>　</a:t>
            </a:r>
            <a:r>
              <a:rPr lang="ja-JP" altLang="en-US" sz="1600" b="1" dirty="0" smtClean="0">
                <a:solidFill>
                  <a:schemeClr val="tx1"/>
                </a:solidFill>
                <a:latin typeface="メイリオ" pitchFamily="50" charset="-128"/>
                <a:ea typeface="メイリオ" pitchFamily="50" charset="-128"/>
                <a:cs typeface="メイリオ" pitchFamily="50" charset="-128"/>
              </a:rPr>
              <a:t>  </a:t>
            </a:r>
            <a:r>
              <a:rPr lang="en-US" altLang="ja-JP" sz="1600" b="1" dirty="0" smtClean="0">
                <a:solidFill>
                  <a:schemeClr val="tx1"/>
                </a:solidFill>
                <a:latin typeface="メイリオ" pitchFamily="50" charset="-128"/>
                <a:ea typeface="メイリオ" pitchFamily="50" charset="-128"/>
                <a:cs typeface="メイリオ" pitchFamily="50" charset="-128"/>
              </a:rPr>
              <a:t>27</a:t>
            </a:r>
            <a:r>
              <a:rPr lang="ja-JP" altLang="en-US" sz="1600" b="1" dirty="0" smtClean="0">
                <a:solidFill>
                  <a:prstClr val="black"/>
                </a:solidFill>
                <a:latin typeface="メイリオ" pitchFamily="50" charset="-128"/>
                <a:ea typeface="メイリオ" pitchFamily="50" charset="-128"/>
                <a:cs typeface="メイリオ" pitchFamily="50" charset="-128"/>
              </a:rPr>
              <a:t>団体</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4722" y="521407"/>
            <a:ext cx="3667271"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smtClean="0">
                <a:solidFill>
                  <a:schemeClr val="tx1"/>
                </a:solidFill>
                <a:latin typeface="メイリオ" pitchFamily="50" charset="-128"/>
                <a:ea typeface="メイリオ" pitchFamily="50" charset="-128"/>
              </a:rPr>
              <a:t>中・長期</a:t>
            </a:r>
            <a:r>
              <a:rPr lang="ja-JP" altLang="en-US" sz="1600" b="1" dirty="0">
                <a:solidFill>
                  <a:schemeClr val="tx1"/>
                </a:solidFill>
                <a:latin typeface="メイリオ" pitchFamily="50" charset="-128"/>
                <a:ea typeface="メイリオ" pitchFamily="50" charset="-128"/>
              </a:rPr>
              <a:t>プロジェクト</a:t>
            </a:r>
            <a:r>
              <a:rPr lang="ja-JP" altLang="en-US" sz="1600" b="1" dirty="0" smtClean="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2</a:t>
            </a:r>
            <a:r>
              <a:rPr lang="ja-JP" altLang="en-US" sz="1600" b="1" dirty="0" smtClean="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11" name="角丸四角形 10"/>
          <p:cNvSpPr/>
          <p:nvPr/>
        </p:nvSpPr>
        <p:spPr>
          <a:xfrm>
            <a:off x="4910058" y="521407"/>
            <a:ext cx="3372376"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3601268192"/>
              </p:ext>
            </p:extLst>
          </p:nvPr>
        </p:nvGraphicFramePr>
        <p:xfrm>
          <a:off x="54722" y="5571057"/>
          <a:ext cx="4738341" cy="1080468"/>
        </p:xfrm>
        <a:graphic>
          <a:graphicData uri="http://schemas.openxmlformats.org/drawingml/2006/table">
            <a:tbl>
              <a:tblPr firstRow="1" bandRow="1">
                <a:tableStyleId>{5C22544A-7EE6-4342-B048-85BDC9FD1C3A}</a:tableStyleId>
              </a:tblPr>
              <a:tblGrid>
                <a:gridCol w="1045451">
                  <a:extLst>
                    <a:ext uri="{9D8B030D-6E8A-4147-A177-3AD203B41FA5}">
                      <a16:colId xmlns:a16="http://schemas.microsoft.com/office/drawing/2014/main" val="20000"/>
                    </a:ext>
                  </a:extLst>
                </a:gridCol>
                <a:gridCol w="1974449">
                  <a:extLst>
                    <a:ext uri="{9D8B030D-6E8A-4147-A177-3AD203B41FA5}">
                      <a16:colId xmlns:a16="http://schemas.microsoft.com/office/drawing/2014/main" val="20001"/>
                    </a:ext>
                  </a:extLst>
                </a:gridCol>
                <a:gridCol w="1718441">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拠点名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dist" defTabSz="914400" rtl="0" eaLnBrk="1" latinLnBrk="0" hangingPunct="1"/>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文京区</a:t>
                      </a: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こまじいのうち</a:t>
                      </a:r>
                      <a:endParaRPr kumimoji="1" lang="ja-JP" altLang="en-US" sz="12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rowSpan="3">
                  <a:txBody>
                    <a:bodyPr/>
                    <a:lstStyle/>
                    <a:p>
                      <a:pPr marL="0" algn="l" defTabSz="914400" rtl="0" eaLnBrk="1" latinLnBrk="0" hangingPunct="1"/>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多世代交流プログラムの</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endParaRPr kumimoji="1" lang="ja-JP" altLang="en-US" sz="12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258359">
                <a:tc>
                  <a:txBody>
                    <a:bodyPr/>
                    <a:lstStyle/>
                    <a:p>
                      <a:pPr marL="0" algn="dist" defTabSz="914400" rtl="0" eaLnBrk="1" latinLnBrk="0" hangingPunct="1"/>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板橋区</a:t>
                      </a: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地域リビング プラスワン</a:t>
                      </a:r>
                      <a:endParaRPr kumimoji="1" lang="ja-JP" altLang="en-US" sz="12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2"/>
                  </a:ext>
                </a:extLst>
              </a:tr>
              <a:tr h="258359">
                <a:tc>
                  <a:txBody>
                    <a:bodyPr/>
                    <a:lstStyle/>
                    <a:p>
                      <a:pPr marL="0" algn="dist" defTabSz="914400" rtl="0" eaLnBrk="1" latinLnBrk="0" hangingPunct="1"/>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小金井市</a:t>
                      </a: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地域の寄り合い所　また明日</a:t>
                      </a:r>
                      <a:endParaRPr kumimoji="1" lang="ja-JP" altLang="en-US" sz="12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vMerge="1">
                  <a:txBody>
                    <a:bodyPr/>
                    <a:lstStyle/>
                    <a:p>
                      <a:endParaRPr lang="ja-JP" altLang="en-US" dirty="0"/>
                    </a:p>
                  </a:txBody>
                  <a:tcPr marL="36000" marR="36000" marT="0" marB="0" anchor="ctr"/>
                </a:tc>
                <a:extLst>
                  <a:ext uri="{0D108BD9-81ED-4DB2-BD59-A6C34878D82A}">
                    <a16:rowId xmlns:a16="http://schemas.microsoft.com/office/drawing/2014/main" val="10003"/>
                  </a:ext>
                </a:extLst>
              </a:tr>
            </a:tbl>
          </a:graphicData>
        </a:graphic>
      </p:graphicFrame>
      <p:sp>
        <p:nvSpPr>
          <p:cNvPr id="14" name="角丸四角形 13"/>
          <p:cNvSpPr/>
          <p:nvPr/>
        </p:nvSpPr>
        <p:spPr>
          <a:xfrm>
            <a:off x="80480" y="5128803"/>
            <a:ext cx="142634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r>
              <a:rPr lang="ja-JP" altLang="en-US" sz="1600" b="1" dirty="0" smtClean="0">
                <a:solidFill>
                  <a:schemeClr val="tx1"/>
                </a:solidFill>
                <a:latin typeface="メイリオ" pitchFamily="50" charset="-128"/>
                <a:ea typeface="メイリオ" pitchFamily="50" charset="-128"/>
              </a:rPr>
              <a:t>その他</a:t>
            </a:r>
            <a:endParaRPr lang="en-US" altLang="ja-JP" sz="1600" b="1"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251848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454" y="476672"/>
            <a:ext cx="9751083" cy="18002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5000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年度東京ホームタウンプロジェクト</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の一環として実施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600" b="1"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◆「地域づくりの台本」とは？◆</a:t>
            </a:r>
            <a:r>
              <a:rPr lang="ja-JP" altLang="en-US" sz="1400" b="1"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様々な活動に取り組んでいる地域団体・ＮＰＯ、地域活動を始めようとする方に対し、</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日々の活動を運営する中で抱える課題を乗り越えるヒントとなる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ことを目指して作成しました。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東京都内で「多世代交流」の居場所を実現している</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団体にプロボノ</a:t>
            </a:r>
            <a:r>
              <a:rPr lang="en-US" altLang="ja-JP" sz="14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ワーカーが密着取材し、他地域においてもヒントとして役立てられそうなポイントを描き出すことに挑戦しています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プロボノ</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社会的・公益的な目的のため、企業の社員等が仕事で培った専門知識や技術を活かして行うボランティア活動</a:t>
            </a:r>
          </a:p>
          <a:p>
            <a:pPr>
              <a:lnSpc>
                <a:spcPts val="2000"/>
              </a:lnSpc>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180526" y="5470201"/>
            <a:ext cx="9292633" cy="1296144"/>
          </a:xfrm>
          <a:prstGeom prst="roundRect">
            <a:avLst/>
          </a:prstGeom>
          <a:solidFill>
            <a:schemeClr val="accent3">
              <a:lumMod val="20000"/>
              <a:lumOff val="8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600" dirty="0">
              <a:solidFill>
                <a:schemeClr val="tx1"/>
              </a:solidFill>
              <a:latin typeface="メイリオ" pitchFamily="50" charset="-128"/>
              <a:ea typeface="メイリオ" pitchFamily="50" charset="-128"/>
            </a:endParaRPr>
          </a:p>
        </p:txBody>
      </p:sp>
      <p:sp>
        <p:nvSpPr>
          <p:cNvPr id="14" name="テキスト ボックス 39">
            <a:extLst>
              <a:ext uri="{FF2B5EF4-FFF2-40B4-BE49-F238E27FC236}">
                <a16:creationId xmlns:a16="http://schemas.microsoft.com/office/drawing/2014/main" id="{2784BD10-88CA-4FC7-889D-6864BBB9FEB6}"/>
              </a:ext>
            </a:extLst>
          </p:cNvPr>
          <p:cNvSpPr txBox="1"/>
          <p:nvPr/>
        </p:nvSpPr>
        <p:spPr>
          <a:xfrm>
            <a:off x="3538272" y="2512409"/>
            <a:ext cx="272722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板橋区</a:t>
            </a:r>
            <a:endParaRPr lang="en-US" altLang="ja-JP" sz="1200" b="1" dirty="0">
              <a:latin typeface="メイリオ" pitchFamily="50" charset="-128"/>
              <a:ea typeface="メイリオ" pitchFamily="50" charset="-128"/>
            </a:endParaRPr>
          </a:p>
          <a:p>
            <a:pPr algn="ctr"/>
            <a:endParaRPr lang="en-US" altLang="ja-JP" sz="600" b="1" dirty="0">
              <a:latin typeface="メイリオ" pitchFamily="50" charset="-128"/>
              <a:ea typeface="メイリオ" pitchFamily="50" charset="-128"/>
            </a:endParaRPr>
          </a:p>
          <a:p>
            <a:pPr algn="ctr"/>
            <a:r>
              <a:rPr lang="ja-JP" altLang="en-US" sz="1400" b="1" dirty="0">
                <a:latin typeface="メイリオ" pitchFamily="50" charset="-128"/>
                <a:ea typeface="メイリオ" pitchFamily="50" charset="-128"/>
              </a:rPr>
              <a:t>「地域</a:t>
            </a:r>
            <a:r>
              <a:rPr lang="ja-JP" altLang="en-US" sz="1400" b="1" dirty="0" smtClean="0">
                <a:latin typeface="メイリオ" pitchFamily="50" charset="-128"/>
                <a:ea typeface="メイリオ" pitchFamily="50" charset="-128"/>
              </a:rPr>
              <a:t>リビングプラスワン</a:t>
            </a:r>
            <a:r>
              <a:rPr lang="ja-JP" altLang="en-US" sz="1400" b="1" dirty="0">
                <a:latin typeface="メイリオ" pitchFamily="50" charset="-128"/>
                <a:ea typeface="メイリオ" pitchFamily="50" charset="-128"/>
              </a:rPr>
              <a:t>」</a:t>
            </a:r>
            <a:endParaRPr lang="en-US" altLang="ja-JP" sz="1400" b="1" dirty="0">
              <a:latin typeface="メイリオ" pitchFamily="50" charset="-128"/>
              <a:ea typeface="メイリオ" pitchFamily="50" charset="-128"/>
            </a:endParaRPr>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8774" y="3071304"/>
            <a:ext cx="2760616" cy="1786808"/>
          </a:xfrm>
          <a:prstGeom prst="rect">
            <a:avLst/>
          </a:prstGeom>
        </p:spPr>
      </p:pic>
      <p:pic>
        <p:nvPicPr>
          <p:cNvPr id="16" name="図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86151" y="3067197"/>
            <a:ext cx="2787007" cy="1790915"/>
          </a:xfrm>
          <a:prstGeom prst="rect">
            <a:avLst/>
          </a:prstGeom>
        </p:spPr>
      </p:pic>
      <p:sp>
        <p:nvSpPr>
          <p:cNvPr id="17" name="テキスト ボックス 29">
            <a:extLst>
              <a:ext uri="{FF2B5EF4-FFF2-40B4-BE49-F238E27FC236}">
                <a16:creationId xmlns:a16="http://schemas.microsoft.com/office/drawing/2014/main" id="{2784BD10-88CA-4FC7-889D-6864BBB9FEB6}"/>
              </a:ext>
            </a:extLst>
          </p:cNvPr>
          <p:cNvSpPr txBox="1"/>
          <p:nvPr/>
        </p:nvSpPr>
        <p:spPr>
          <a:xfrm>
            <a:off x="7106524" y="2512408"/>
            <a:ext cx="201417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小金井市</a:t>
            </a:r>
            <a:endParaRPr lang="en-US" altLang="ja-JP" sz="1200" b="1" dirty="0">
              <a:latin typeface="メイリオ" pitchFamily="50" charset="-128"/>
              <a:ea typeface="メイリオ" pitchFamily="50" charset="-128"/>
            </a:endParaRPr>
          </a:p>
          <a:p>
            <a:pPr algn="ctr"/>
            <a:endParaRPr lang="en-US" altLang="ja-JP" sz="600" b="1" dirty="0">
              <a:latin typeface="メイリオ" pitchFamily="50" charset="-128"/>
              <a:ea typeface="メイリオ" pitchFamily="50" charset="-128"/>
            </a:endParaRPr>
          </a:p>
          <a:p>
            <a:pPr algn="ctr"/>
            <a:r>
              <a:rPr lang="ja-JP" altLang="en-US" sz="1400" b="1" dirty="0">
                <a:latin typeface="メイリオ" pitchFamily="50" charset="-128"/>
                <a:ea typeface="メイリオ" pitchFamily="50" charset="-128"/>
              </a:rPr>
              <a:t>「また明日」</a:t>
            </a:r>
            <a:endParaRPr lang="en-US" altLang="ja-JP" sz="1400" b="1" dirty="0">
              <a:latin typeface="メイリオ" pitchFamily="50" charset="-128"/>
              <a:ea typeface="メイリオ" pitchFamily="50" charset="-128"/>
            </a:endParaRPr>
          </a:p>
        </p:txBody>
      </p:sp>
      <p:pic>
        <p:nvPicPr>
          <p:cNvPr id="18" name="図 1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9020" t="1226" r="18107" b="1226"/>
          <a:stretch/>
        </p:blipFill>
        <p:spPr>
          <a:xfrm>
            <a:off x="427564" y="3059980"/>
            <a:ext cx="2731237" cy="1798132"/>
          </a:xfrm>
          <a:prstGeom prst="rect">
            <a:avLst/>
          </a:prstGeom>
        </p:spPr>
      </p:pic>
      <p:sp>
        <p:nvSpPr>
          <p:cNvPr id="19" name="テキスト ボックス 30">
            <a:extLst>
              <a:ext uri="{FF2B5EF4-FFF2-40B4-BE49-F238E27FC236}">
                <a16:creationId xmlns:a16="http://schemas.microsoft.com/office/drawing/2014/main" id="{2784BD10-88CA-4FC7-889D-6864BBB9FEB6}"/>
              </a:ext>
            </a:extLst>
          </p:cNvPr>
          <p:cNvSpPr txBox="1"/>
          <p:nvPr/>
        </p:nvSpPr>
        <p:spPr>
          <a:xfrm>
            <a:off x="693406" y="2503697"/>
            <a:ext cx="2199553"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文京区</a:t>
            </a:r>
            <a:endParaRPr lang="en-US" altLang="ja-JP" sz="1200" b="1" dirty="0">
              <a:latin typeface="メイリオ" pitchFamily="50" charset="-128"/>
              <a:ea typeface="メイリオ" pitchFamily="50" charset="-128"/>
            </a:endParaRPr>
          </a:p>
          <a:p>
            <a:pPr algn="ctr"/>
            <a:endParaRPr lang="en-US" altLang="ja-JP" sz="600" b="1" dirty="0">
              <a:latin typeface="メイリオ" pitchFamily="50" charset="-128"/>
              <a:ea typeface="メイリオ" pitchFamily="50" charset="-128"/>
            </a:endParaRPr>
          </a:p>
          <a:p>
            <a:pPr algn="ctr"/>
            <a:r>
              <a:rPr lang="ja-JP" altLang="en-US" sz="1400" b="1" dirty="0">
                <a:latin typeface="メイリオ" pitchFamily="50" charset="-128"/>
                <a:ea typeface="メイリオ" pitchFamily="50" charset="-128"/>
              </a:rPr>
              <a:t>「こまじいのうち」</a:t>
            </a:r>
            <a:endParaRPr lang="en-US" altLang="ja-JP" sz="1400" b="1" dirty="0">
              <a:latin typeface="メイリオ" pitchFamily="50" charset="-128"/>
              <a:ea typeface="メイリオ" pitchFamily="50" charset="-128"/>
            </a:endParaRPr>
          </a:p>
        </p:txBody>
      </p:sp>
      <p:sp>
        <p:nvSpPr>
          <p:cNvPr id="20" name="正方形/長方形 19"/>
          <p:cNvSpPr/>
          <p:nvPr/>
        </p:nvSpPr>
        <p:spPr>
          <a:xfrm>
            <a:off x="419346" y="4936579"/>
            <a:ext cx="2739454" cy="456148"/>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600" dirty="0">
              <a:solidFill>
                <a:schemeClr val="tx1"/>
              </a:solidFill>
              <a:latin typeface="メイリオ" pitchFamily="50" charset="-128"/>
              <a:ea typeface="メイリオ" pitchFamily="50" charset="-128"/>
            </a:endParaRPr>
          </a:p>
        </p:txBody>
      </p:sp>
      <p:sp>
        <p:nvSpPr>
          <p:cNvPr id="21" name="テキスト ボックス 5">
            <a:extLst>
              <a:ext uri="{FF2B5EF4-FFF2-40B4-BE49-F238E27FC236}">
                <a16:creationId xmlns:a16="http://schemas.microsoft.com/office/drawing/2014/main" id="{8EEEF33D-5B87-49C9-B74F-4E23725818FE}"/>
              </a:ext>
            </a:extLst>
          </p:cNvPr>
          <p:cNvSpPr txBox="1"/>
          <p:nvPr/>
        </p:nvSpPr>
        <p:spPr>
          <a:xfrm>
            <a:off x="427564" y="4895015"/>
            <a:ext cx="2701128"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あえてつくる “ゆるやかさ”</a:t>
            </a:r>
          </a:p>
          <a:p>
            <a:pPr algn="ctr"/>
            <a:r>
              <a:rPr lang="ja-JP" altLang="en-US" sz="1200" b="1" dirty="0">
                <a:latin typeface="メイリオ" pitchFamily="50" charset="-128"/>
                <a:ea typeface="メイリオ" pitchFamily="50" charset="-128"/>
              </a:rPr>
              <a:t>楽しく</a:t>
            </a:r>
            <a:r>
              <a:rPr lang="ja-JP" altLang="en-US" sz="1200" b="1" dirty="0" smtClean="0">
                <a:latin typeface="メイリオ" pitchFamily="50" charset="-128"/>
                <a:ea typeface="メイリオ" pitchFamily="50" charset="-128"/>
              </a:rPr>
              <a:t>巻き込む運営</a:t>
            </a:r>
            <a:r>
              <a:rPr lang="ja-JP" altLang="en-US" sz="1200" b="1" dirty="0">
                <a:latin typeface="メイリオ" pitchFamily="50" charset="-128"/>
                <a:ea typeface="メイリオ" pitchFamily="50" charset="-128"/>
              </a:rPr>
              <a:t>のヒント</a:t>
            </a:r>
            <a:endParaRPr kumimoji="1" lang="ja-JP" altLang="en-US" sz="1200" b="1" dirty="0">
              <a:latin typeface="メイリオ" pitchFamily="50" charset="-128"/>
              <a:ea typeface="メイリオ" pitchFamily="50" charset="-128"/>
            </a:endParaRPr>
          </a:p>
        </p:txBody>
      </p:sp>
      <p:sp>
        <p:nvSpPr>
          <p:cNvPr id="22" name="正方形/長方形 21"/>
          <p:cNvSpPr/>
          <p:nvPr/>
        </p:nvSpPr>
        <p:spPr>
          <a:xfrm>
            <a:off x="3532974" y="4936579"/>
            <a:ext cx="2796415" cy="45614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600" dirty="0">
              <a:solidFill>
                <a:schemeClr val="tx1"/>
              </a:solidFill>
              <a:latin typeface="メイリオ" pitchFamily="50" charset="-128"/>
              <a:ea typeface="メイリオ" pitchFamily="50" charset="-128"/>
            </a:endParaRPr>
          </a:p>
        </p:txBody>
      </p:sp>
      <p:sp>
        <p:nvSpPr>
          <p:cNvPr id="23" name="テキスト ボックス 32">
            <a:extLst>
              <a:ext uri="{FF2B5EF4-FFF2-40B4-BE49-F238E27FC236}">
                <a16:creationId xmlns:a16="http://schemas.microsoft.com/office/drawing/2014/main" id="{8EEEF33D-5B87-49C9-B74F-4E23725818FE}"/>
              </a:ext>
            </a:extLst>
          </p:cNvPr>
          <p:cNvSpPr txBox="1"/>
          <p:nvPr/>
        </p:nvSpPr>
        <p:spPr>
          <a:xfrm>
            <a:off x="3532975" y="4895015"/>
            <a:ext cx="2718230"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“誰でも受け入れる</a:t>
            </a:r>
            <a:r>
              <a:rPr lang="ja-JP" altLang="en-US" sz="1200" b="1" dirty="0" smtClean="0">
                <a:latin typeface="メイリオ" pitchFamily="50" charset="-128"/>
                <a:ea typeface="メイリオ" pitchFamily="50" charset="-128"/>
              </a:rPr>
              <a:t>”から</a:t>
            </a:r>
            <a:r>
              <a:rPr lang="ja-JP" altLang="en-US" sz="1200" b="1" dirty="0">
                <a:latin typeface="メイリオ" pitchFamily="50" charset="-128"/>
                <a:ea typeface="メイリオ" pitchFamily="50" charset="-128"/>
              </a:rPr>
              <a:t>生まれる</a:t>
            </a:r>
          </a:p>
          <a:p>
            <a:pPr algn="ctr"/>
            <a:r>
              <a:rPr lang="ja-JP" altLang="en-US" sz="1200" b="1" dirty="0">
                <a:latin typeface="メイリオ" pitchFamily="50" charset="-128"/>
                <a:ea typeface="メイリオ" pitchFamily="50" charset="-128"/>
              </a:rPr>
              <a:t>日常をシェアする居場所</a:t>
            </a:r>
            <a:endParaRPr kumimoji="1" lang="ja-JP" altLang="en-US" sz="1200" b="1" dirty="0">
              <a:latin typeface="メイリオ" pitchFamily="50" charset="-128"/>
              <a:ea typeface="メイリオ" pitchFamily="50" charset="-128"/>
            </a:endParaRPr>
          </a:p>
        </p:txBody>
      </p:sp>
      <p:sp>
        <p:nvSpPr>
          <p:cNvPr id="24" name="正方形/長方形 23"/>
          <p:cNvSpPr/>
          <p:nvPr/>
        </p:nvSpPr>
        <p:spPr>
          <a:xfrm>
            <a:off x="6686151" y="4916495"/>
            <a:ext cx="2787007" cy="476233"/>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600" dirty="0">
              <a:solidFill>
                <a:schemeClr val="tx1"/>
              </a:solidFill>
              <a:latin typeface="メイリオ" pitchFamily="50" charset="-128"/>
              <a:ea typeface="メイリオ" pitchFamily="50" charset="-128"/>
            </a:endParaRPr>
          </a:p>
        </p:txBody>
      </p:sp>
      <p:sp>
        <p:nvSpPr>
          <p:cNvPr id="25" name="テキスト ボックス 35">
            <a:extLst>
              <a:ext uri="{FF2B5EF4-FFF2-40B4-BE49-F238E27FC236}">
                <a16:creationId xmlns:a16="http://schemas.microsoft.com/office/drawing/2014/main" id="{8EEEF33D-5B87-49C9-B74F-4E23725818FE}"/>
              </a:ext>
            </a:extLst>
          </p:cNvPr>
          <p:cNvSpPr txBox="1"/>
          <p:nvPr/>
        </p:nvSpPr>
        <p:spPr>
          <a:xfrm>
            <a:off x="6726551" y="4895015"/>
            <a:ext cx="2719091"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a:latin typeface="メイリオ" pitchFamily="50" charset="-128"/>
                <a:ea typeface="メイリオ" pitchFamily="50" charset="-128"/>
              </a:rPr>
              <a:t>デイホーム・保育所</a:t>
            </a:r>
            <a:r>
              <a:rPr lang="ja-JP" altLang="en-US" sz="1200" b="1" dirty="0" smtClean="0">
                <a:latin typeface="メイリオ" pitchFamily="50" charset="-128"/>
                <a:ea typeface="メイリオ" pitchFamily="50" charset="-128"/>
              </a:rPr>
              <a:t>・寄り合い</a:t>
            </a:r>
            <a:r>
              <a:rPr lang="ja-JP" altLang="en-US" sz="1200" b="1" dirty="0">
                <a:latin typeface="メイリオ" pitchFamily="50" charset="-128"/>
                <a:ea typeface="メイリオ" pitchFamily="50" charset="-128"/>
              </a:rPr>
              <a:t>所 </a:t>
            </a:r>
            <a:r>
              <a:rPr lang="en-US" altLang="ja-JP" sz="1200" b="1" dirty="0" smtClean="0">
                <a:latin typeface="メイリオ" pitchFamily="50" charset="-128"/>
                <a:ea typeface="メイリオ" pitchFamily="50" charset="-128"/>
              </a:rPr>
              <a:t> </a:t>
            </a:r>
            <a:r>
              <a:rPr lang="ja-JP" altLang="en-US" sz="1200" b="1" dirty="0">
                <a:latin typeface="メイリオ" pitchFamily="50" charset="-128"/>
                <a:ea typeface="メイリオ" pitchFamily="50" charset="-128"/>
              </a:rPr>
              <a:t>三位一体</a:t>
            </a:r>
            <a:r>
              <a:rPr lang="ja-JP" altLang="en-US" sz="1200" b="1" dirty="0" smtClean="0">
                <a:latin typeface="メイリオ" pitchFamily="50" charset="-128"/>
                <a:ea typeface="メイリオ" pitchFamily="50" charset="-128"/>
              </a:rPr>
              <a:t>の“</a:t>
            </a:r>
            <a:r>
              <a:rPr lang="ja-JP" altLang="en-US" sz="1200" b="1" dirty="0">
                <a:latin typeface="メイリオ" pitchFamily="50" charset="-128"/>
                <a:ea typeface="メイリオ" pitchFamily="50" charset="-128"/>
              </a:rPr>
              <a:t>心を寄せ合う空間”</a:t>
            </a:r>
          </a:p>
        </p:txBody>
      </p:sp>
      <p:sp>
        <p:nvSpPr>
          <p:cNvPr id="26" name="テキスト ボックス 45">
            <a:extLst>
              <a:ext uri="{FF2B5EF4-FFF2-40B4-BE49-F238E27FC236}">
                <a16:creationId xmlns:a16="http://schemas.microsoft.com/office/drawing/2014/main" id="{2784BD10-88CA-4FC7-889D-6864BBB9FEB6}"/>
              </a:ext>
            </a:extLst>
          </p:cNvPr>
          <p:cNvSpPr txBox="1"/>
          <p:nvPr/>
        </p:nvSpPr>
        <p:spPr>
          <a:xfrm>
            <a:off x="1864933" y="5529728"/>
            <a:ext cx="5923818" cy="307777"/>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a:latin typeface="メイリオ" pitchFamily="50" charset="-128"/>
                <a:ea typeface="メイリオ" pitchFamily="50" charset="-128"/>
              </a:rPr>
              <a:t>多世代交流プログラム　開発委員会</a:t>
            </a:r>
            <a:endParaRPr lang="en-US" altLang="ja-JP" sz="1400" b="1" dirty="0">
              <a:latin typeface="メイリオ" pitchFamily="50" charset="-128"/>
              <a:ea typeface="メイリオ" pitchFamily="50" charset="-128"/>
            </a:endParaRPr>
          </a:p>
        </p:txBody>
      </p:sp>
      <p:pic>
        <p:nvPicPr>
          <p:cNvPr id="27" name="図 2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28692" y="5902249"/>
            <a:ext cx="890335" cy="781188"/>
          </a:xfrm>
          <a:prstGeom prst="rect">
            <a:avLst/>
          </a:prstGeom>
        </p:spPr>
      </p:pic>
      <p:pic>
        <p:nvPicPr>
          <p:cNvPr id="28" name="図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59860" y="5909928"/>
            <a:ext cx="816963" cy="771892"/>
          </a:xfrm>
          <a:prstGeom prst="rect">
            <a:avLst/>
          </a:prstGeom>
        </p:spPr>
      </p:pic>
      <p:pic>
        <p:nvPicPr>
          <p:cNvPr id="29" name="図 28"/>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269636" y="5906109"/>
            <a:ext cx="832228" cy="776517"/>
          </a:xfrm>
          <a:prstGeom prst="rect">
            <a:avLst/>
          </a:prstGeom>
        </p:spPr>
      </p:pic>
      <p:sp>
        <p:nvSpPr>
          <p:cNvPr id="30" name="テキスト ボックス 46">
            <a:extLst>
              <a:ext uri="{FF2B5EF4-FFF2-40B4-BE49-F238E27FC236}">
                <a16:creationId xmlns:a16="http://schemas.microsoft.com/office/drawing/2014/main" id="{1999DC3F-9F4A-46C4-B3F0-08BB538F3726}"/>
              </a:ext>
            </a:extLst>
          </p:cNvPr>
          <p:cNvSpPr txBox="1"/>
          <p:nvPr/>
        </p:nvSpPr>
        <p:spPr>
          <a:xfrm>
            <a:off x="1172141" y="5931284"/>
            <a:ext cx="1565723" cy="44627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メイリオ" pitchFamily="50" charset="-128"/>
                <a:ea typeface="メイリオ" pitchFamily="50" charset="-128"/>
              </a:rPr>
              <a:t>浅川澄一 氏</a:t>
            </a:r>
            <a:endParaRPr lang="en-US" altLang="ja-JP" sz="1200" b="1" dirty="0">
              <a:latin typeface="メイリオ" pitchFamily="50" charset="-128"/>
              <a:ea typeface="メイリオ" pitchFamily="50" charset="-128"/>
            </a:endParaRPr>
          </a:p>
          <a:p>
            <a:r>
              <a:rPr lang="ja-JP" altLang="en-US" sz="1100" dirty="0">
                <a:latin typeface="メイリオ" pitchFamily="50" charset="-128"/>
                <a:ea typeface="メイリオ" pitchFamily="50" charset="-128"/>
              </a:rPr>
              <a:t>福祉ジャーナリスト</a:t>
            </a:r>
            <a:endParaRPr kumimoji="1" lang="ja-JP" altLang="en-US" sz="700" dirty="0">
              <a:latin typeface="メイリオ" pitchFamily="50" charset="-128"/>
              <a:ea typeface="メイリオ" pitchFamily="50" charset="-128"/>
            </a:endParaRPr>
          </a:p>
        </p:txBody>
      </p:sp>
      <p:sp>
        <p:nvSpPr>
          <p:cNvPr id="31" name="テキスト ボックス 47">
            <a:extLst>
              <a:ext uri="{FF2B5EF4-FFF2-40B4-BE49-F238E27FC236}">
                <a16:creationId xmlns:a16="http://schemas.microsoft.com/office/drawing/2014/main" id="{1999DC3F-9F4A-46C4-B3F0-08BB538F3726}"/>
              </a:ext>
            </a:extLst>
          </p:cNvPr>
          <p:cNvSpPr txBox="1"/>
          <p:nvPr/>
        </p:nvSpPr>
        <p:spPr>
          <a:xfrm>
            <a:off x="4093621" y="5902249"/>
            <a:ext cx="2102163" cy="7848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メイリオ" pitchFamily="50" charset="-128"/>
                <a:ea typeface="メイリオ" pitchFamily="50" charset="-128"/>
              </a:rPr>
              <a:t>坂倉杏介 氏</a:t>
            </a:r>
            <a:endParaRPr lang="en-US" altLang="ja-JP" sz="1200" b="1" dirty="0">
              <a:latin typeface="メイリオ" pitchFamily="50" charset="-128"/>
              <a:ea typeface="メイリオ" pitchFamily="50" charset="-128"/>
            </a:endParaRPr>
          </a:p>
          <a:p>
            <a:r>
              <a:rPr lang="ja-JP" altLang="en-US" sz="1100" dirty="0">
                <a:latin typeface="メイリオ" pitchFamily="50" charset="-128"/>
                <a:ea typeface="メイリオ" pitchFamily="50" charset="-128"/>
              </a:rPr>
              <a:t>東京都市大学 都市生活学部 コミュニティマネジメント研究室 准教授</a:t>
            </a:r>
            <a:endParaRPr kumimoji="1" lang="ja-JP" altLang="en-US" sz="1100" dirty="0">
              <a:latin typeface="メイリオ" pitchFamily="50" charset="-128"/>
              <a:ea typeface="メイリオ" pitchFamily="50" charset="-128"/>
            </a:endParaRPr>
          </a:p>
        </p:txBody>
      </p:sp>
      <p:sp>
        <p:nvSpPr>
          <p:cNvPr id="32" name="テキスト ボックス 48">
            <a:extLst>
              <a:ext uri="{FF2B5EF4-FFF2-40B4-BE49-F238E27FC236}">
                <a16:creationId xmlns:a16="http://schemas.microsoft.com/office/drawing/2014/main" id="{1999DC3F-9F4A-46C4-B3F0-08BB538F3726}"/>
              </a:ext>
            </a:extLst>
          </p:cNvPr>
          <p:cNvSpPr txBox="1"/>
          <p:nvPr/>
        </p:nvSpPr>
        <p:spPr>
          <a:xfrm>
            <a:off x="7490842" y="5902250"/>
            <a:ext cx="1909421" cy="61555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メイリオ" pitchFamily="50" charset="-128"/>
                <a:ea typeface="メイリオ" pitchFamily="50" charset="-128"/>
              </a:rPr>
              <a:t>広石拓司 氏</a:t>
            </a:r>
            <a:endParaRPr lang="en-US" altLang="ja-JP" sz="1100" dirty="0">
              <a:latin typeface="メイリオ" pitchFamily="50" charset="-128"/>
              <a:ea typeface="メイリオ" pitchFamily="50" charset="-128"/>
            </a:endParaRPr>
          </a:p>
          <a:p>
            <a:r>
              <a:rPr lang="ja-JP" altLang="en-US" sz="1100" dirty="0">
                <a:latin typeface="メイリオ" pitchFamily="50" charset="-128"/>
                <a:ea typeface="メイリオ" pitchFamily="50" charset="-128"/>
              </a:rPr>
              <a:t>株式会社</a:t>
            </a:r>
            <a:r>
              <a:rPr lang="ja-JP" altLang="en-US" sz="1100" dirty="0" smtClean="0">
                <a:latin typeface="メイリオ" pitchFamily="50" charset="-128"/>
                <a:ea typeface="メイリオ" pitchFamily="50" charset="-128"/>
              </a:rPr>
              <a:t>エンパブリック </a:t>
            </a:r>
            <a:endParaRPr lang="en-US" altLang="ja-JP" sz="1100" dirty="0" smtClean="0">
              <a:latin typeface="メイリオ" pitchFamily="50" charset="-128"/>
              <a:ea typeface="メイリオ" pitchFamily="50" charset="-128"/>
            </a:endParaRPr>
          </a:p>
          <a:p>
            <a:r>
              <a:rPr lang="ja-JP" altLang="en-US" sz="1100" dirty="0" smtClean="0">
                <a:latin typeface="メイリオ" pitchFamily="50" charset="-128"/>
                <a:ea typeface="メイリオ" pitchFamily="50" charset="-128"/>
              </a:rPr>
              <a:t>代表</a:t>
            </a:r>
            <a:r>
              <a:rPr lang="ja-JP" altLang="en-US" sz="1100" dirty="0">
                <a:latin typeface="メイリオ" pitchFamily="50" charset="-128"/>
                <a:ea typeface="メイリオ" pitchFamily="50" charset="-128"/>
              </a:rPr>
              <a:t>取締役</a:t>
            </a:r>
            <a:endParaRPr kumimoji="1" lang="ja-JP" altLang="en-US" sz="1100" dirty="0">
              <a:latin typeface="メイリオ" pitchFamily="50" charset="-128"/>
              <a:ea typeface="メイリオ" pitchFamily="50" charset="-128"/>
            </a:endParaRPr>
          </a:p>
        </p:txBody>
      </p:sp>
      <p:sp>
        <p:nvSpPr>
          <p:cNvPr id="33"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13</a:t>
            </a:fld>
            <a:endParaRPr lang="ja-JP" altLang="en-US" sz="1800" dirty="0">
              <a:solidFill>
                <a:schemeClr val="tx1"/>
              </a:solidFill>
            </a:endParaRPr>
          </a:p>
        </p:txBody>
      </p:sp>
      <p:grpSp>
        <p:nvGrpSpPr>
          <p:cNvPr id="34" name="グループ化 18"/>
          <p:cNvGrpSpPr>
            <a:grpSpLocks/>
          </p:cNvGrpSpPr>
          <p:nvPr/>
        </p:nvGrpSpPr>
        <p:grpSpPr bwMode="auto">
          <a:xfrm>
            <a:off x="0" y="0"/>
            <a:ext cx="9904413" cy="461963"/>
            <a:chOff x="0" y="0"/>
            <a:chExt cx="9144000" cy="461963"/>
          </a:xfrm>
        </p:grpSpPr>
        <p:sp>
          <p:nvSpPr>
            <p:cNvPr id="35" name="正方形/長方形 34"/>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36" name="正方形/長方形 35"/>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37" name="タイトル 1"/>
          <p:cNvSpPr txBox="1">
            <a:spLocks/>
          </p:cNvSpPr>
          <p:nvPr/>
        </p:nvSpPr>
        <p:spPr>
          <a:xfrm>
            <a:off x="495300" y="57600"/>
            <a:ext cx="923728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1800" dirty="0">
                <a:solidFill>
                  <a:prstClr val="black"/>
                </a:solidFill>
                <a:latin typeface="メイリオ" pitchFamily="50" charset="-128"/>
                <a:ea typeface="メイリオ" pitchFamily="50" charset="-128"/>
                <a:cs typeface="メイリオ" pitchFamily="50" charset="-128"/>
              </a:rPr>
              <a:t>多世代交流に係る活動</a:t>
            </a:r>
            <a:r>
              <a:rPr lang="ja-JP" altLang="en-US" sz="1800" dirty="0" smtClean="0">
                <a:solidFill>
                  <a:prstClr val="black"/>
                </a:solidFill>
                <a:latin typeface="メイリオ" pitchFamily="50" charset="-128"/>
                <a:ea typeface="メイリオ" pitchFamily="50" charset="-128"/>
                <a:cs typeface="メイリオ" pitchFamily="50" charset="-128"/>
              </a:rPr>
              <a:t>プログラム</a:t>
            </a:r>
            <a:r>
              <a:rPr lang="ja-JP" altLang="en-US" sz="1800" dirty="0">
                <a:solidFill>
                  <a:prstClr val="black"/>
                </a:solidFill>
                <a:latin typeface="メイリオ" pitchFamily="50" charset="-128"/>
                <a:ea typeface="メイリオ" pitchFamily="50" charset="-128"/>
                <a:cs typeface="メイリオ" pitchFamily="50" charset="-128"/>
              </a:rPr>
              <a:t>　</a:t>
            </a:r>
            <a:r>
              <a:rPr lang="ja-JP" altLang="en-US" sz="1800" dirty="0" smtClean="0">
                <a:solidFill>
                  <a:prstClr val="black"/>
                </a:solidFill>
                <a:latin typeface="メイリオ" pitchFamily="50" charset="-128"/>
                <a:ea typeface="メイリオ" pitchFamily="50" charset="-128"/>
                <a:cs typeface="メイリオ" pitchFamily="50" charset="-128"/>
              </a:rPr>
              <a:t>“地域づくり</a:t>
            </a:r>
            <a:r>
              <a:rPr lang="ja-JP" altLang="en-US" sz="1800" dirty="0">
                <a:solidFill>
                  <a:prstClr val="black"/>
                </a:solidFill>
                <a:latin typeface="メイリオ" pitchFamily="50" charset="-128"/>
                <a:ea typeface="メイリオ" pitchFamily="50" charset="-128"/>
                <a:cs typeface="メイリオ" pitchFamily="50" charset="-128"/>
              </a:rPr>
              <a:t>の</a:t>
            </a:r>
            <a:r>
              <a:rPr lang="ja-JP" altLang="en-US" sz="1800" dirty="0" smtClean="0">
                <a:solidFill>
                  <a:prstClr val="black"/>
                </a:solidFill>
                <a:latin typeface="メイリオ" pitchFamily="50" charset="-128"/>
                <a:ea typeface="メイリオ" pitchFamily="50" charset="-128"/>
                <a:cs typeface="メイリオ" pitchFamily="50" charset="-128"/>
              </a:rPr>
              <a:t>台本”　の</a:t>
            </a:r>
            <a:r>
              <a:rPr lang="ja-JP" altLang="en-US" sz="1800" dirty="0">
                <a:solidFill>
                  <a:prstClr val="black"/>
                </a:solidFill>
                <a:latin typeface="メイリオ" pitchFamily="50" charset="-128"/>
                <a:ea typeface="メイリオ" pitchFamily="50" charset="-128"/>
                <a:cs typeface="メイリオ" pitchFamily="50" charset="-128"/>
              </a:rPr>
              <a:t>活用について</a:t>
            </a:r>
          </a:p>
        </p:txBody>
      </p:sp>
    </p:spTree>
    <p:extLst>
      <p:ext uri="{BB962C8B-B14F-4D97-AF65-F5344CB8AC3E}">
        <p14:creationId xmlns:p14="http://schemas.microsoft.com/office/powerpoint/2010/main" val="3749918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84565" y="5661248"/>
            <a:ext cx="6874669" cy="90231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５</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から</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閲覧</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・ダウンロード</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いただけます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u="sng" dirty="0" smtClean="0">
                <a:hlinkClick r:id="rId2"/>
              </a:rPr>
              <a:t>https</a:t>
            </a:r>
            <a:r>
              <a:rPr lang="en-US" altLang="ja-JP" sz="1600" u="sng" dirty="0">
                <a:hlinkClick r:id="rId2"/>
              </a:rPr>
              <a:t>://hometown.metro.tokyo.jp/program/</a:t>
            </a:r>
            <a:r>
              <a:rPr lang="en-US" altLang="ja-JP" sz="1600" b="1" u="sng" dirty="0">
                <a:hlinkClick r:id="rId2"/>
              </a:rPr>
              <a:t>intergeneration-program</a:t>
            </a:r>
            <a:r>
              <a:rPr lang="en-US" altLang="ja-JP" sz="1600" u="sng" dirty="0">
                <a:hlinkClick r:id="rId2"/>
              </a:rPr>
              <a:t>/</a:t>
            </a:r>
            <a:r>
              <a:rPr lang="en-US" altLang="ja-JP" sz="1600" dirty="0"/>
              <a:t>  </a:t>
            </a:r>
            <a:endParaRPr lang="ja-JP" altLang="ja-JP" sz="1600" dirty="0"/>
          </a:p>
        </p:txBody>
      </p:sp>
      <p:sp>
        <p:nvSpPr>
          <p:cNvPr id="10" name="角丸四角形吹き出し 9"/>
          <p:cNvSpPr/>
          <p:nvPr/>
        </p:nvSpPr>
        <p:spPr>
          <a:xfrm>
            <a:off x="6836452" y="5589240"/>
            <a:ext cx="1696379" cy="940530"/>
          </a:xfrm>
          <a:prstGeom prst="wedgeRoundRectCallout">
            <a:avLst>
              <a:gd name="adj1" fmla="val 58534"/>
              <a:gd name="adj2" fmla="val -18168"/>
              <a:gd name="adj3" fmla="val 16667"/>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アンケートフォームから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感想を</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お寄せ</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06557" y="570043"/>
            <a:ext cx="9604972" cy="6987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日頃企業等に勤めるビジネスパーソンをはじめとする方々が、団体の代表者やスタッフ、利用者等へのヒアリングを繰り返しながら、活動のエッセンスを抽出し、「地域づくりの台本」を作成</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しました。</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7059234" y="1524889"/>
            <a:ext cx="2824389" cy="39670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226412" y="1524890"/>
            <a:ext cx="2407108" cy="5359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≪成果物≫</a:t>
            </a:r>
            <a:endParaRPr kumimoji="1"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6600399" y="3072653"/>
            <a:ext cx="403535" cy="871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14</a:t>
            </a:fld>
            <a:endParaRPr lang="ja-JP" altLang="en-US" sz="1800" dirty="0">
              <a:solidFill>
                <a:schemeClr val="tx1"/>
              </a:solidFill>
            </a:endParaRPr>
          </a:p>
        </p:txBody>
      </p:sp>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51125" y="1958398"/>
            <a:ext cx="2658422" cy="344129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4599" y="5589240"/>
            <a:ext cx="1044938" cy="95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T0515914\Desktop\こまじい.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794" y="1268761"/>
            <a:ext cx="3827826" cy="19857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0515914\Desktop\リブングプラスワン.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6810" y="2600729"/>
            <a:ext cx="2964329"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0515914\Desktop\また明日.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3200" y="3339628"/>
            <a:ext cx="3302001" cy="2033588"/>
          </a:xfrm>
          <a:prstGeom prst="rect">
            <a:avLst/>
          </a:prstGeom>
          <a:noFill/>
          <a:extLst>
            <a:ext uri="{909E8E84-426E-40DD-AFC4-6F175D3DCCD1}">
              <a14:hiddenFill xmlns:a14="http://schemas.microsoft.com/office/drawing/2010/main">
                <a:solidFill>
                  <a:srgbClr val="FFFFFF"/>
                </a:solidFill>
              </a14:hiddenFill>
            </a:ext>
          </a:extLst>
        </p:spPr>
      </p:pic>
      <p:sp>
        <p:nvSpPr>
          <p:cNvPr id="21" name="角丸四角形吹き出し 20"/>
          <p:cNvSpPr/>
          <p:nvPr/>
        </p:nvSpPr>
        <p:spPr>
          <a:xfrm>
            <a:off x="2768758" y="4719863"/>
            <a:ext cx="2740603" cy="772036"/>
          </a:xfrm>
          <a:prstGeom prst="wedgeRoundRectCallout">
            <a:avLst>
              <a:gd name="adj1" fmla="val -64766"/>
              <a:gd name="adj2" fmla="val -3726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ママボノ（育休中等のママによる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プロボノ）チームも</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吹き出し 2"/>
          <p:cNvSpPr/>
          <p:nvPr/>
        </p:nvSpPr>
        <p:spPr>
          <a:xfrm>
            <a:off x="3998576" y="1700808"/>
            <a:ext cx="2358251" cy="924436"/>
          </a:xfrm>
          <a:custGeom>
            <a:avLst/>
            <a:gdLst>
              <a:gd name="connsiteX0" fmla="*/ 0 w 1953117"/>
              <a:gd name="connsiteY0" fmla="*/ 128675 h 772036"/>
              <a:gd name="connsiteX1" fmla="*/ 128675 w 1953117"/>
              <a:gd name="connsiteY1" fmla="*/ 0 h 772036"/>
              <a:gd name="connsiteX2" fmla="*/ 325520 w 1953117"/>
              <a:gd name="connsiteY2" fmla="*/ 0 h 772036"/>
              <a:gd name="connsiteX3" fmla="*/ 325520 w 1953117"/>
              <a:gd name="connsiteY3" fmla="*/ 0 h 772036"/>
              <a:gd name="connsiteX4" fmla="*/ 813799 w 1953117"/>
              <a:gd name="connsiteY4" fmla="*/ 0 h 772036"/>
              <a:gd name="connsiteX5" fmla="*/ 1824442 w 1953117"/>
              <a:gd name="connsiteY5" fmla="*/ 0 h 772036"/>
              <a:gd name="connsiteX6" fmla="*/ 1953117 w 1953117"/>
              <a:gd name="connsiteY6" fmla="*/ 128675 h 772036"/>
              <a:gd name="connsiteX7" fmla="*/ 1953117 w 1953117"/>
              <a:gd name="connsiteY7" fmla="*/ 450354 h 772036"/>
              <a:gd name="connsiteX8" fmla="*/ 1953117 w 1953117"/>
              <a:gd name="connsiteY8" fmla="*/ 450354 h 772036"/>
              <a:gd name="connsiteX9" fmla="*/ 1953117 w 1953117"/>
              <a:gd name="connsiteY9" fmla="*/ 643363 h 772036"/>
              <a:gd name="connsiteX10" fmla="*/ 1953117 w 1953117"/>
              <a:gd name="connsiteY10" fmla="*/ 643361 h 772036"/>
              <a:gd name="connsiteX11" fmla="*/ 1824442 w 1953117"/>
              <a:gd name="connsiteY11" fmla="*/ 772036 h 772036"/>
              <a:gd name="connsiteX12" fmla="*/ 813799 w 1953117"/>
              <a:gd name="connsiteY12" fmla="*/ 772036 h 772036"/>
              <a:gd name="connsiteX13" fmla="*/ 325520 w 1953117"/>
              <a:gd name="connsiteY13" fmla="*/ 772036 h 772036"/>
              <a:gd name="connsiteX14" fmla="*/ 325520 w 1953117"/>
              <a:gd name="connsiteY14" fmla="*/ 772036 h 772036"/>
              <a:gd name="connsiteX15" fmla="*/ 128675 w 1953117"/>
              <a:gd name="connsiteY15" fmla="*/ 772036 h 772036"/>
              <a:gd name="connsiteX16" fmla="*/ 0 w 1953117"/>
              <a:gd name="connsiteY16" fmla="*/ 643361 h 772036"/>
              <a:gd name="connsiteX17" fmla="*/ 0 w 1953117"/>
              <a:gd name="connsiteY17" fmla="*/ 643363 h 772036"/>
              <a:gd name="connsiteX18" fmla="*/ -223730 w 1953117"/>
              <a:gd name="connsiteY18" fmla="*/ 479311 h 772036"/>
              <a:gd name="connsiteX19" fmla="*/ 0 w 1953117"/>
              <a:gd name="connsiteY19" fmla="*/ 450354 h 772036"/>
              <a:gd name="connsiteX20" fmla="*/ 0 w 1953117"/>
              <a:gd name="connsiteY20" fmla="*/ 128675 h 772036"/>
              <a:gd name="connsiteX0" fmla="*/ 223730 w 2176847"/>
              <a:gd name="connsiteY0" fmla="*/ 128675 h 924436"/>
              <a:gd name="connsiteX1" fmla="*/ 352405 w 2176847"/>
              <a:gd name="connsiteY1" fmla="*/ 0 h 924436"/>
              <a:gd name="connsiteX2" fmla="*/ 549250 w 2176847"/>
              <a:gd name="connsiteY2" fmla="*/ 0 h 924436"/>
              <a:gd name="connsiteX3" fmla="*/ 549250 w 2176847"/>
              <a:gd name="connsiteY3" fmla="*/ 0 h 924436"/>
              <a:gd name="connsiteX4" fmla="*/ 1037529 w 2176847"/>
              <a:gd name="connsiteY4" fmla="*/ 0 h 924436"/>
              <a:gd name="connsiteX5" fmla="*/ 2048172 w 2176847"/>
              <a:gd name="connsiteY5" fmla="*/ 0 h 924436"/>
              <a:gd name="connsiteX6" fmla="*/ 2176847 w 2176847"/>
              <a:gd name="connsiteY6" fmla="*/ 128675 h 924436"/>
              <a:gd name="connsiteX7" fmla="*/ 2176847 w 2176847"/>
              <a:gd name="connsiteY7" fmla="*/ 450354 h 924436"/>
              <a:gd name="connsiteX8" fmla="*/ 2176847 w 2176847"/>
              <a:gd name="connsiteY8" fmla="*/ 450354 h 924436"/>
              <a:gd name="connsiteX9" fmla="*/ 2176847 w 2176847"/>
              <a:gd name="connsiteY9" fmla="*/ 643363 h 924436"/>
              <a:gd name="connsiteX10" fmla="*/ 2176847 w 2176847"/>
              <a:gd name="connsiteY10" fmla="*/ 643361 h 924436"/>
              <a:gd name="connsiteX11" fmla="*/ 930572 w 2176847"/>
              <a:gd name="connsiteY11" fmla="*/ 924436 h 924436"/>
              <a:gd name="connsiteX12" fmla="*/ 1037529 w 2176847"/>
              <a:gd name="connsiteY12" fmla="*/ 772036 h 924436"/>
              <a:gd name="connsiteX13" fmla="*/ 549250 w 2176847"/>
              <a:gd name="connsiteY13" fmla="*/ 772036 h 924436"/>
              <a:gd name="connsiteX14" fmla="*/ 549250 w 2176847"/>
              <a:gd name="connsiteY14" fmla="*/ 772036 h 924436"/>
              <a:gd name="connsiteX15" fmla="*/ 352405 w 2176847"/>
              <a:gd name="connsiteY15" fmla="*/ 772036 h 924436"/>
              <a:gd name="connsiteX16" fmla="*/ 223730 w 2176847"/>
              <a:gd name="connsiteY16" fmla="*/ 643361 h 924436"/>
              <a:gd name="connsiteX17" fmla="*/ 223730 w 2176847"/>
              <a:gd name="connsiteY17" fmla="*/ 643363 h 924436"/>
              <a:gd name="connsiteX18" fmla="*/ 0 w 2176847"/>
              <a:gd name="connsiteY18" fmla="*/ 479311 h 924436"/>
              <a:gd name="connsiteX19" fmla="*/ 223730 w 2176847"/>
              <a:gd name="connsiteY19" fmla="*/ 450354 h 924436"/>
              <a:gd name="connsiteX20" fmla="*/ 223730 w 2176847"/>
              <a:gd name="connsiteY20" fmla="*/ 128675 h 9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6847" h="924436">
                <a:moveTo>
                  <a:pt x="223730" y="128675"/>
                </a:moveTo>
                <a:cubicBezTo>
                  <a:pt x="223730" y="57610"/>
                  <a:pt x="281340" y="0"/>
                  <a:pt x="352405" y="0"/>
                </a:cubicBezTo>
                <a:lnTo>
                  <a:pt x="549250" y="0"/>
                </a:lnTo>
                <a:lnTo>
                  <a:pt x="549250" y="0"/>
                </a:lnTo>
                <a:lnTo>
                  <a:pt x="1037529" y="0"/>
                </a:lnTo>
                <a:lnTo>
                  <a:pt x="2048172" y="0"/>
                </a:lnTo>
                <a:cubicBezTo>
                  <a:pt x="2119237" y="0"/>
                  <a:pt x="2176847" y="57610"/>
                  <a:pt x="2176847" y="128675"/>
                </a:cubicBezTo>
                <a:lnTo>
                  <a:pt x="2176847" y="450354"/>
                </a:lnTo>
                <a:lnTo>
                  <a:pt x="2176847" y="450354"/>
                </a:lnTo>
                <a:lnTo>
                  <a:pt x="2176847" y="643363"/>
                </a:lnTo>
                <a:lnTo>
                  <a:pt x="2176847" y="643361"/>
                </a:lnTo>
                <a:cubicBezTo>
                  <a:pt x="2176847" y="714426"/>
                  <a:pt x="1001637" y="924436"/>
                  <a:pt x="930572" y="924436"/>
                </a:cubicBezTo>
                <a:lnTo>
                  <a:pt x="1037529" y="772036"/>
                </a:lnTo>
                <a:lnTo>
                  <a:pt x="549250" y="772036"/>
                </a:lnTo>
                <a:lnTo>
                  <a:pt x="549250" y="772036"/>
                </a:lnTo>
                <a:lnTo>
                  <a:pt x="352405" y="772036"/>
                </a:lnTo>
                <a:cubicBezTo>
                  <a:pt x="281340" y="772036"/>
                  <a:pt x="223730" y="714426"/>
                  <a:pt x="223730" y="643361"/>
                </a:cubicBezTo>
                <a:lnTo>
                  <a:pt x="223730" y="643363"/>
                </a:lnTo>
                <a:lnTo>
                  <a:pt x="0" y="479311"/>
                </a:lnTo>
                <a:lnTo>
                  <a:pt x="223730" y="450354"/>
                </a:lnTo>
                <a:lnTo>
                  <a:pt x="223730" y="128675"/>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プロボノワーカー</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ヒアリングの様子</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8"/>
          <p:cNvGrpSpPr>
            <a:grpSpLocks/>
          </p:cNvGrpSpPr>
          <p:nvPr/>
        </p:nvGrpSpPr>
        <p:grpSpPr bwMode="auto">
          <a:xfrm>
            <a:off x="0" y="0"/>
            <a:ext cx="9904413" cy="461963"/>
            <a:chOff x="0" y="0"/>
            <a:chExt cx="9144000" cy="461963"/>
          </a:xfrm>
        </p:grpSpPr>
        <p:sp>
          <p:nvSpPr>
            <p:cNvPr id="20" name="正方形/長方形 19"/>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2" name="正方形/長方形 21"/>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23" name="タイトル 1"/>
          <p:cNvSpPr txBox="1">
            <a:spLocks/>
          </p:cNvSpPr>
          <p:nvPr/>
        </p:nvSpPr>
        <p:spPr>
          <a:xfrm>
            <a:off x="495300" y="57600"/>
            <a:ext cx="923728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1800" dirty="0">
                <a:solidFill>
                  <a:prstClr val="black"/>
                </a:solidFill>
                <a:latin typeface="メイリオ" pitchFamily="50" charset="-128"/>
                <a:ea typeface="メイリオ" pitchFamily="50" charset="-128"/>
                <a:cs typeface="メイリオ" pitchFamily="50" charset="-128"/>
              </a:rPr>
              <a:t>“地域づくりの台本</a:t>
            </a:r>
            <a:r>
              <a:rPr lang="ja-JP" altLang="en-US" sz="1800" dirty="0" smtClean="0">
                <a:solidFill>
                  <a:prstClr val="black"/>
                </a:solidFill>
                <a:latin typeface="メイリオ" pitchFamily="50" charset="-128"/>
                <a:ea typeface="メイリオ" pitchFamily="50" charset="-128"/>
                <a:cs typeface="メイリオ" pitchFamily="50" charset="-128"/>
              </a:rPr>
              <a:t>”　が</a:t>
            </a:r>
            <a:r>
              <a:rPr lang="ja-JP" altLang="en-US" sz="1800" dirty="0">
                <a:solidFill>
                  <a:prstClr val="black"/>
                </a:solidFill>
                <a:latin typeface="メイリオ" pitchFamily="50" charset="-128"/>
                <a:ea typeface="メイリオ" pitchFamily="50" charset="-128"/>
                <a:cs typeface="メイリオ" pitchFamily="50" charset="-128"/>
              </a:rPr>
              <a:t>できるまで</a:t>
            </a:r>
          </a:p>
        </p:txBody>
      </p:sp>
    </p:spTree>
    <p:extLst>
      <p:ext uri="{BB962C8B-B14F-4D97-AF65-F5344CB8AC3E}">
        <p14:creationId xmlns:p14="http://schemas.microsoft.com/office/powerpoint/2010/main" val="1550662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667" y="18257"/>
            <a:ext cx="9878400" cy="474663"/>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ホームページ</a:t>
            </a:r>
          </a:p>
        </p:txBody>
      </p:sp>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15</a:t>
            </a:fld>
            <a:endParaRPr kumimoji="0" lang="en-US" altLang="ja-JP"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935" y="603528"/>
            <a:ext cx="961072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21"/>
          <p:cNvSpPr>
            <a:spLocks noChangeArrowheads="1"/>
          </p:cNvSpPr>
          <p:nvPr/>
        </p:nvSpPr>
        <p:spPr bwMode="auto">
          <a:xfrm>
            <a:off x="311941" y="5855773"/>
            <a:ext cx="9020175" cy="893763"/>
          </a:xfrm>
          <a:prstGeom prst="roundRect">
            <a:avLst/>
          </a:prstGeom>
          <a:ln w="57150"/>
        </p:spPr>
        <p:style>
          <a:lnRef idx="1">
            <a:schemeClr val="accent2"/>
          </a:lnRef>
          <a:fillRef idx="2">
            <a:schemeClr val="accent2"/>
          </a:fillRef>
          <a:effectRef idx="1">
            <a:schemeClr val="accent2"/>
          </a:effectRef>
          <a:fontRef idx="minor">
            <a:schemeClr val="dk1"/>
          </a:fontRef>
        </p:style>
        <p:txBody>
          <a:bodyPr anchor="ct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https://</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hometown.metro.tokyo.jp</a:t>
            </a:r>
          </a:p>
        </p:txBody>
      </p:sp>
      <p:grpSp>
        <p:nvGrpSpPr>
          <p:cNvPr id="12292" name="グループ化 3"/>
          <p:cNvGrpSpPr>
            <a:grpSpLocks/>
          </p:cNvGrpSpPr>
          <p:nvPr/>
        </p:nvGrpSpPr>
        <p:grpSpPr bwMode="auto">
          <a:xfrm>
            <a:off x="5562144" y="6163728"/>
            <a:ext cx="2589213" cy="615950"/>
            <a:chOff x="5216586" y="6075468"/>
            <a:chExt cx="2589931" cy="616203"/>
          </a:xfrm>
        </p:grpSpPr>
        <p:pic>
          <p:nvPicPr>
            <p:cNvPr id="12295" name="Picture 4" descr="http://www.sharots.com/sozai/search/kensaku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6586" y="6075468"/>
              <a:ext cx="2589931" cy="6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テキスト ボックス 2"/>
            <p:cNvSpPr txBox="1">
              <a:spLocks noChangeArrowheads="1"/>
            </p:cNvSpPr>
            <p:nvPr/>
          </p:nvSpPr>
          <p:spPr bwMode="auto">
            <a:xfrm>
              <a:off x="5216586" y="6109098"/>
              <a:ext cx="1621406" cy="3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東京ホームタウン</a:t>
              </a:r>
            </a:p>
          </p:txBody>
        </p:sp>
      </p:grpSp>
      <p:pic>
        <p:nvPicPr>
          <p:cNvPr id="12293" name="Picture 2" descr="C:\Users\T0497932\AppData\Local\Microsoft\Windows\Temporary Internet Files\Content.Outlook\739OP4WY\Attachment-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5013" y="5941293"/>
            <a:ext cx="7826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9DF4A53C-C45A-4999-A069-1D2AAE7A676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2668" y="2421228"/>
            <a:ext cx="1925379" cy="1073987"/>
          </a:xfrm>
          <a:prstGeom prst="rect">
            <a:avLst/>
          </a:prstGeom>
        </p:spPr>
      </p:pic>
    </p:spTree>
    <p:extLst>
      <p:ext uri="{BB962C8B-B14F-4D97-AF65-F5344CB8AC3E}">
        <p14:creationId xmlns:p14="http://schemas.microsoft.com/office/powerpoint/2010/main" val="391907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bwMode="auto">
          <a:xfrm>
            <a:off x="158751" y="1516062"/>
            <a:ext cx="9618663" cy="3389102"/>
          </a:xfrm>
          <a:prstGeom prst="roundRect">
            <a:avLst>
              <a:gd name="adj" fmla="val 4330"/>
            </a:avLst>
          </a:prstGeom>
          <a:ln>
            <a:headEnd/>
            <a:tailEnd type="triangle" w="med" len="med"/>
          </a:ln>
          <a:extLst/>
        </p:spPr>
        <p:style>
          <a:lnRef idx="2">
            <a:schemeClr val="dk1"/>
          </a:lnRef>
          <a:fillRef idx="1">
            <a:schemeClr val="lt1"/>
          </a:fillRef>
          <a:effectRef idx="0">
            <a:schemeClr val="dk1"/>
          </a:effectRef>
          <a:fontRef idx="minor">
            <a:schemeClr val="dk1"/>
          </a:fontRef>
        </p:style>
        <p:txBody>
          <a:bodyPr/>
          <a:lstStyle>
            <a:lvl1pPr>
              <a:defRPr kumimoji="1" sz="2400">
                <a:solidFill>
                  <a:schemeClr val="tx1"/>
                </a:solidFill>
                <a:latin typeface="Calibri" pitchFamily="34" charset="0"/>
                <a:ea typeface="ＭＳ Ｐゴシック" pitchFamily="50" charset="-128"/>
              </a:defRPr>
            </a:lvl1pPr>
            <a:lvl2pPr marL="37931725" indent="-37474525">
              <a:defRPr kumimoji="1" sz="24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400">
                <a:solidFill>
                  <a:schemeClr val="tx1"/>
                </a:solidFill>
                <a:latin typeface="Calibri" pitchFamily="34" charset="0"/>
                <a:ea typeface="ＭＳ Ｐゴシック" pitchFamily="50" charset="-128"/>
              </a:defRPr>
            </a:lvl4pPr>
            <a:lvl5pPr>
              <a:defRPr kumimoji="1" sz="2400">
                <a:solidFill>
                  <a:schemeClr val="tx1"/>
                </a:solidFill>
                <a:latin typeface="Calibri" pitchFamily="34" charset="0"/>
                <a:ea typeface="ＭＳ Ｐゴシック" pitchFamily="50" charset="-128"/>
              </a:defRPr>
            </a:lvl5pPr>
            <a:lvl6pPr marL="457200" fontAlgn="base">
              <a:spcBef>
                <a:spcPct val="0"/>
              </a:spcBef>
              <a:spcAft>
                <a:spcPct val="0"/>
              </a:spcAft>
              <a:defRPr kumimoji="1" sz="2400">
                <a:solidFill>
                  <a:schemeClr val="tx1"/>
                </a:solidFill>
                <a:latin typeface="Calibri" pitchFamily="34" charset="0"/>
                <a:ea typeface="ＭＳ Ｐゴシック" pitchFamily="50" charset="-128"/>
              </a:defRPr>
            </a:lvl6pPr>
            <a:lvl7pPr marL="914400" fontAlgn="base">
              <a:spcBef>
                <a:spcPct val="0"/>
              </a:spcBef>
              <a:spcAft>
                <a:spcPct val="0"/>
              </a:spcAft>
              <a:defRPr kumimoji="1" sz="2400">
                <a:solidFill>
                  <a:schemeClr val="tx1"/>
                </a:solidFill>
                <a:latin typeface="Calibri" pitchFamily="34" charset="0"/>
                <a:ea typeface="ＭＳ Ｐゴシック" pitchFamily="50" charset="-128"/>
              </a:defRPr>
            </a:lvl7pPr>
            <a:lvl8pPr marL="1371600" fontAlgn="base">
              <a:spcBef>
                <a:spcPct val="0"/>
              </a:spcBef>
              <a:spcAft>
                <a:spcPct val="0"/>
              </a:spcAft>
              <a:defRPr kumimoji="1" sz="2400">
                <a:solidFill>
                  <a:schemeClr val="tx1"/>
                </a:solidFill>
                <a:latin typeface="Calibri" pitchFamily="34" charset="0"/>
                <a:ea typeface="ＭＳ Ｐゴシック" pitchFamily="50" charset="-128"/>
              </a:defRPr>
            </a:lvl8pPr>
            <a:lvl9pPr marL="18288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右矢印 5"/>
          <p:cNvSpPr/>
          <p:nvPr/>
        </p:nvSpPr>
        <p:spPr bwMode="auto">
          <a:xfrm>
            <a:off x="4980012" y="1919443"/>
            <a:ext cx="309563" cy="2628000"/>
          </a:xfrm>
          <a:prstGeom prst="rightArrow">
            <a:avLst>
              <a:gd name="adj1" fmla="val 100000"/>
              <a:gd name="adj2" fmla="val 100000"/>
            </a:avLst>
          </a:prstGeom>
          <a:gradFill flip="none" rotWithShape="1">
            <a:gsLst>
              <a:gs pos="0">
                <a:srgbClr val="EED200">
                  <a:tint val="66000"/>
                  <a:satMod val="160000"/>
                </a:srgbClr>
              </a:gs>
              <a:gs pos="50000">
                <a:srgbClr val="EED200">
                  <a:tint val="44500"/>
                  <a:satMod val="160000"/>
                </a:srgbClr>
              </a:gs>
              <a:gs pos="100000">
                <a:srgbClr val="EED200">
                  <a:tint val="23500"/>
                  <a:satMod val="160000"/>
                </a:srgbClr>
              </a:gs>
            </a:gsLst>
            <a:lin ang="108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endPar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05" name="Picture 28" descr="THTP_logo_out3"/>
          <p:cNvPicPr>
            <a:picLocks noChangeAspect="1" noChangeArrowheads="1"/>
          </p:cNvPicPr>
          <p:nvPr/>
        </p:nvPicPr>
        <p:blipFill>
          <a:blip r:embed="rId3" cstate="email">
            <a:extLst>
              <a:ext uri="{28A0092B-C50C-407E-A947-70E740481C1C}">
                <a14:useLocalDpi xmlns:a14="http://schemas.microsoft.com/office/drawing/2010/main"/>
              </a:ext>
            </a:extLst>
          </a:blip>
          <a:srcRect b="10654"/>
          <a:stretch>
            <a:fillRect/>
          </a:stretch>
        </p:blipFill>
        <p:spPr bwMode="auto">
          <a:xfrm>
            <a:off x="76200" y="484190"/>
            <a:ext cx="3797300" cy="88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テキスト ボックス 11"/>
          <p:cNvSpPr txBox="1">
            <a:spLocks noChangeArrowheads="1"/>
          </p:cNvSpPr>
          <p:nvPr/>
        </p:nvSpPr>
        <p:spPr bwMode="auto">
          <a:xfrm>
            <a:off x="4294188" y="590275"/>
            <a:ext cx="561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457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600" b="1" dirty="0" smtClean="0">
                <a:solidFill>
                  <a:srgbClr val="000000"/>
                </a:solidFill>
                <a:latin typeface="メイリオ" pitchFamily="50" charset="-128"/>
                <a:ea typeface="メイリオ" pitchFamily="50" charset="-128"/>
                <a:cs typeface="メイリオ" pitchFamily="50" charset="-128"/>
              </a:rPr>
              <a:t>東京の強みである活発な企業活動、豊富な経験と知識を持った多くの人たちの力を活用し、地域包括ケアシステムの構築に資する「地域貢献活動」を活性化</a:t>
            </a:r>
          </a:p>
        </p:txBody>
      </p:sp>
      <p:sp>
        <p:nvSpPr>
          <p:cNvPr id="11280" name="正方形/長方形 21"/>
          <p:cNvSpPr>
            <a:spLocks noChangeArrowheads="1"/>
          </p:cNvSpPr>
          <p:nvPr/>
        </p:nvSpPr>
        <p:spPr bwMode="auto">
          <a:xfrm>
            <a:off x="5915819" y="4226693"/>
            <a:ext cx="3587750" cy="452438"/>
          </a:xfrm>
          <a:prstGeom prst="rect">
            <a:avLst/>
          </a:prstGeom>
          <a:ln/>
        </p:spPr>
        <p:style>
          <a:lnRef idx="1">
            <a:schemeClr val="accent6"/>
          </a:lnRef>
          <a:fillRef idx="2">
            <a:schemeClr val="accent6"/>
          </a:fillRef>
          <a:effectRef idx="1">
            <a:schemeClr val="accent6"/>
          </a:effectRef>
          <a:fontRef idx="minor">
            <a:schemeClr val="dk1"/>
          </a:fontRef>
        </p:style>
        <p:txBody>
          <a:bodyPr tIns="36000" anchor="ctr">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企業人や元気な高齢者に対し、</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広く地域貢献活動への参加のきっかけを提供</a:t>
            </a:r>
          </a:p>
        </p:txBody>
      </p:sp>
      <p:sp>
        <p:nvSpPr>
          <p:cNvPr id="23" name="正方形/長方形 22"/>
          <p:cNvSpPr/>
          <p:nvPr/>
        </p:nvSpPr>
        <p:spPr bwMode="auto">
          <a:xfrm>
            <a:off x="5384655" y="1846700"/>
            <a:ext cx="2492990" cy="23192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0"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Ｗｅｂサイトによる情報発信</a:t>
            </a:r>
          </a:p>
        </p:txBody>
      </p:sp>
      <p:sp>
        <p:nvSpPr>
          <p:cNvPr id="32" name="左矢印 31"/>
          <p:cNvSpPr/>
          <p:nvPr/>
        </p:nvSpPr>
        <p:spPr>
          <a:xfrm rot="10800000">
            <a:off x="5493800" y="4226830"/>
            <a:ext cx="222250" cy="468313"/>
          </a:xfrm>
          <a:prstGeom prst="leftArrow">
            <a:avLst/>
          </a:prstGeom>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ja-JP" altLang="en-US"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02410" name="正方形/長方形 21"/>
          <p:cNvSpPr>
            <a:spLocks noChangeArrowheads="1"/>
          </p:cNvSpPr>
          <p:nvPr/>
        </p:nvSpPr>
        <p:spPr bwMode="auto">
          <a:xfrm>
            <a:off x="5327650" y="2569268"/>
            <a:ext cx="44227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defTabSz="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 typeface="Wingdings" pitchFamily="2" charset="2"/>
              <a:buChar char="Ø"/>
            </a:pPr>
            <a:r>
              <a:rPr lang="ja-JP" altLang="en-US" sz="1100" dirty="0" smtClean="0">
                <a:solidFill>
                  <a:srgbClr val="000000"/>
                </a:solidFill>
                <a:latin typeface="メイリオ" pitchFamily="50" charset="-128"/>
                <a:ea typeface="メイリオ" pitchFamily="50" charset="-128"/>
                <a:cs typeface="メイリオ" pitchFamily="50" charset="-128"/>
              </a:rPr>
              <a:t>進捗状況をリアルタイムに更新、課題解決のモデルケースを提示</a:t>
            </a:r>
          </a:p>
          <a:p>
            <a:pPr eaLnBrk="1" fontAlgn="base" hangingPunct="1">
              <a:spcBef>
                <a:spcPct val="0"/>
              </a:spcBef>
              <a:spcAft>
                <a:spcPct val="0"/>
              </a:spcAft>
              <a:buFont typeface="Wingdings" pitchFamily="2" charset="2"/>
              <a:buChar char="Ø"/>
            </a:pPr>
            <a:r>
              <a:rPr lang="ja-JP" altLang="en-US" sz="1100" dirty="0" smtClean="0">
                <a:solidFill>
                  <a:srgbClr val="000000"/>
                </a:solidFill>
                <a:latin typeface="メイリオ" pitchFamily="50" charset="-128"/>
                <a:ea typeface="メイリオ" pitchFamily="50" charset="-128"/>
                <a:cs typeface="メイリオ" pitchFamily="50" charset="-128"/>
              </a:rPr>
              <a:t>幅広い世代や多様な分野の人が興味を持てるコンテンツ</a:t>
            </a:r>
          </a:p>
        </p:txBody>
      </p:sp>
      <p:sp>
        <p:nvSpPr>
          <p:cNvPr id="46" name="正方形/長方形 21"/>
          <p:cNvSpPr>
            <a:spLocks noChangeArrowheads="1"/>
          </p:cNvSpPr>
          <p:nvPr/>
        </p:nvSpPr>
        <p:spPr bwMode="auto">
          <a:xfrm>
            <a:off x="5389386" y="2186682"/>
            <a:ext cx="4262437" cy="4302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ＮＰＯ法人や元気な高齢者など多様な主体による地域貢献活動の情報を発信</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bwMode="auto">
          <a:xfrm>
            <a:off x="218359" y="1811380"/>
            <a:ext cx="2492990" cy="23192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0"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地域福祉団体の運営基盤強化</a:t>
            </a:r>
          </a:p>
        </p:txBody>
      </p:sp>
      <p:sp>
        <p:nvSpPr>
          <p:cNvPr id="42" name="正方形/長方形 41"/>
          <p:cNvSpPr/>
          <p:nvPr/>
        </p:nvSpPr>
        <p:spPr bwMode="auto">
          <a:xfrm>
            <a:off x="218361" y="3094125"/>
            <a:ext cx="3877985" cy="23192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0"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新たな活動</a:t>
            </a:r>
            <a:r>
              <a:rPr lang="ja-JP" altLang="en-US" sz="1200" b="1" dirty="0" smtClean="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の創出に取り組む区市町村等への支援</a:t>
            </a:r>
            <a:endParaRPr lang="en-US" altLang="ja-JP"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1"/>
          <p:cNvSpPr>
            <a:spLocks noChangeArrowheads="1"/>
          </p:cNvSpPr>
          <p:nvPr/>
        </p:nvSpPr>
        <p:spPr bwMode="auto">
          <a:xfrm>
            <a:off x="196624" y="2070769"/>
            <a:ext cx="4706113" cy="10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ビジネススキルや専門知識を活かしたボランティア活動である「プロボノ」により、地域貢献活動を展開している団体に対し、運営活動面からの支援を提供</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中・長期</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短期プロジェクト（約１か月の準備期間＋本番</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1"/>
          <p:cNvSpPr>
            <a:spLocks noChangeArrowheads="1"/>
          </p:cNvSpPr>
          <p:nvPr/>
        </p:nvSpPr>
        <p:spPr bwMode="auto">
          <a:xfrm>
            <a:off x="200472" y="3368957"/>
            <a:ext cx="4702264" cy="638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1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福祉の担い手や新たな活動を創出するため、各地域において中間支援を行う区市町村、社会福祉協議会、地域包括支援センター等の取組を支援</a:t>
            </a:r>
            <a:endParaRPr lang="en-US" altLang="ja-JP" sz="11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伴走支援の実施</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bwMode="auto">
          <a:xfrm>
            <a:off x="5407539" y="3269086"/>
            <a:ext cx="1877437" cy="23192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0"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５　総括イベントの開催</a:t>
            </a:r>
          </a:p>
        </p:txBody>
      </p:sp>
      <p:sp>
        <p:nvSpPr>
          <p:cNvPr id="35" name="正方形/長方形 21"/>
          <p:cNvSpPr>
            <a:spLocks noChangeArrowheads="1"/>
          </p:cNvSpPr>
          <p:nvPr/>
        </p:nvSpPr>
        <p:spPr bwMode="auto">
          <a:xfrm>
            <a:off x="5402264" y="3574178"/>
            <a:ext cx="4262437"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東京ホームタウンプロジェクト</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の支援先団体による活動紹介、本事業の取組成果を</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発信</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5756276" y="6118227"/>
            <a:ext cx="3908425" cy="66357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運営基盤の強化</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活動の質・量を拡充していくための運営基盤を構築</a:t>
            </a:r>
          </a:p>
        </p:txBody>
      </p:sp>
      <p:sp>
        <p:nvSpPr>
          <p:cNvPr id="40" name="正方形/長方形 39"/>
          <p:cNvSpPr/>
          <p:nvPr/>
        </p:nvSpPr>
        <p:spPr>
          <a:xfrm>
            <a:off x="5756276" y="5589240"/>
            <a:ext cx="3908425" cy="604672"/>
          </a:xfrm>
          <a:prstGeom prst="rect">
            <a:avLst/>
          </a:prstGeom>
          <a:ln w="28575">
            <a:solidFill>
              <a:srgbClr val="98B954"/>
            </a:solidFill>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日常的な活動の推進</a:t>
            </a:r>
            <a:endParaRPr lang="en-US" altLang="ja-JP" sz="1100" dirty="0">
              <a:solidFill>
                <a:prstClr val="black"/>
              </a:solidFill>
              <a:latin typeface="メイリオ" pitchFamily="50" charset="-128"/>
              <a:ea typeface="メイリオ" pitchFamily="50" charset="-128"/>
            </a:endParaRPr>
          </a:p>
          <a:p>
            <a:pPr algn="ctr">
              <a:defRPr/>
            </a:pPr>
            <a:r>
              <a:rPr lang="ja-JP" altLang="en-US" sz="1100" dirty="0">
                <a:solidFill>
                  <a:prstClr val="black"/>
                </a:solidFill>
                <a:latin typeface="メイリオ" pitchFamily="50" charset="-128"/>
                <a:ea typeface="メイリオ" pitchFamily="50" charset="-128"/>
                <a:cs typeface="メイリオ" panose="020B0604030504040204" pitchFamily="50" charset="-128"/>
              </a:rPr>
              <a:t>地域の支援ニーズに対応したサービスを提供</a:t>
            </a:r>
            <a:endParaRPr lang="en-US" altLang="ja-JP" sz="1100" dirty="0">
              <a:solidFill>
                <a:prstClr val="black"/>
              </a:solidFill>
              <a:latin typeface="メイリオ" pitchFamily="50" charset="-128"/>
              <a:ea typeface="メイリオ" pitchFamily="50" charset="-128"/>
              <a:cs typeface="メイリオ" panose="020B0604030504040204" pitchFamily="50" charset="-128"/>
            </a:endParaRPr>
          </a:p>
          <a:p>
            <a:pPr algn="ctr">
              <a:defRPr/>
            </a:pPr>
            <a:endParaRPr lang="en-US" altLang="ja-JP" sz="1100" dirty="0">
              <a:solidFill>
                <a:prstClr val="black"/>
              </a:solidFill>
              <a:latin typeface="メイリオ" pitchFamily="50" charset="-128"/>
              <a:ea typeface="メイリオ" pitchFamily="50" charset="-128"/>
              <a:cs typeface="メイリオ" panose="020B0604030504040204" pitchFamily="50" charset="-128"/>
            </a:endParaRPr>
          </a:p>
        </p:txBody>
      </p:sp>
      <p:sp>
        <p:nvSpPr>
          <p:cNvPr id="44" name="テキスト ボックス 43"/>
          <p:cNvSpPr txBox="1"/>
          <p:nvPr/>
        </p:nvSpPr>
        <p:spPr>
          <a:xfrm>
            <a:off x="6637339" y="5083771"/>
            <a:ext cx="2146300" cy="2308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bIns="0" anchor="ctr">
            <a:spAutoFit/>
          </a:bodyPr>
          <a:lstStyle/>
          <a:p>
            <a:pPr algn="ctr">
              <a:defRPr/>
            </a:pPr>
            <a:r>
              <a:rPr lang="ja-JP" altLang="en-US" sz="1200" dirty="0">
                <a:solidFill>
                  <a:prstClr val="white"/>
                </a:solidFill>
                <a:latin typeface="メイリオ" pitchFamily="50" charset="-128"/>
                <a:ea typeface="メイリオ" pitchFamily="50" charset="-128"/>
              </a:rPr>
              <a:t>高齢者・家族・地域住民</a:t>
            </a:r>
            <a:endParaRPr lang="en-US" altLang="ja-JP" sz="1200" dirty="0">
              <a:solidFill>
                <a:prstClr val="white"/>
              </a:solidFill>
              <a:latin typeface="メイリオ" pitchFamily="50" charset="-128"/>
              <a:ea typeface="メイリオ" pitchFamily="50" charset="-128"/>
            </a:endParaRPr>
          </a:p>
        </p:txBody>
      </p:sp>
      <p:sp>
        <p:nvSpPr>
          <p:cNvPr id="48" name="上矢印 47"/>
          <p:cNvSpPr/>
          <p:nvPr/>
        </p:nvSpPr>
        <p:spPr>
          <a:xfrm>
            <a:off x="7097713" y="5370894"/>
            <a:ext cx="1223962" cy="209550"/>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左矢印 48"/>
          <p:cNvSpPr/>
          <p:nvPr/>
        </p:nvSpPr>
        <p:spPr>
          <a:xfrm rot="854199" flipH="1">
            <a:off x="5321301" y="5373688"/>
            <a:ext cx="327025" cy="468312"/>
          </a:xfrm>
          <a:prstGeom prst="leftArrow">
            <a:avLst/>
          </a:prstGeom>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bwMode="auto">
          <a:xfrm flipH="1">
            <a:off x="158750" y="5077720"/>
            <a:ext cx="5033963" cy="1737418"/>
          </a:xfrm>
          <a:custGeom>
            <a:avLst/>
            <a:gdLst>
              <a:gd name="connsiteX0" fmla="*/ 0 w 2483768"/>
              <a:gd name="connsiteY0" fmla="*/ 0 h 1569660"/>
              <a:gd name="connsiteX1" fmla="*/ 2483768 w 2483768"/>
              <a:gd name="connsiteY1" fmla="*/ 0 h 1569660"/>
              <a:gd name="connsiteX2" fmla="*/ 2483768 w 2483768"/>
              <a:gd name="connsiteY2" fmla="*/ 1569660 h 1569660"/>
              <a:gd name="connsiteX3" fmla="*/ 0 w 2483768"/>
              <a:gd name="connsiteY3" fmla="*/ 1569660 h 1569660"/>
              <a:gd name="connsiteX4" fmla="*/ 0 w 2483768"/>
              <a:gd name="connsiteY4" fmla="*/ 0 h 1569660"/>
              <a:gd name="connsiteX0" fmla="*/ 0 w 2483768"/>
              <a:gd name="connsiteY0" fmla="*/ 4015 h 1573675"/>
              <a:gd name="connsiteX1" fmla="*/ 1098171 w 2483768"/>
              <a:gd name="connsiteY1" fmla="*/ 0 h 1573675"/>
              <a:gd name="connsiteX2" fmla="*/ 2483768 w 2483768"/>
              <a:gd name="connsiteY2" fmla="*/ 4015 h 1573675"/>
              <a:gd name="connsiteX3" fmla="*/ 2483768 w 2483768"/>
              <a:gd name="connsiteY3" fmla="*/ 1573675 h 1573675"/>
              <a:gd name="connsiteX4" fmla="*/ 0 w 2483768"/>
              <a:gd name="connsiteY4" fmla="*/ 1573675 h 1573675"/>
              <a:gd name="connsiteX5" fmla="*/ 0 w 2483768"/>
              <a:gd name="connsiteY5" fmla="*/ 4015 h 1573675"/>
              <a:gd name="connsiteX0" fmla="*/ 0 w 2483768"/>
              <a:gd name="connsiteY0" fmla="*/ 944609 h 2514269"/>
              <a:gd name="connsiteX1" fmla="*/ 1936371 w 2483768"/>
              <a:gd name="connsiteY1" fmla="*/ 0 h 2514269"/>
              <a:gd name="connsiteX2" fmla="*/ 2483768 w 2483768"/>
              <a:gd name="connsiteY2" fmla="*/ 944609 h 2514269"/>
              <a:gd name="connsiteX3" fmla="*/ 2483768 w 2483768"/>
              <a:gd name="connsiteY3" fmla="*/ 2514269 h 2514269"/>
              <a:gd name="connsiteX4" fmla="*/ 0 w 2483768"/>
              <a:gd name="connsiteY4" fmla="*/ 2514269 h 2514269"/>
              <a:gd name="connsiteX5" fmla="*/ 0 w 2483768"/>
              <a:gd name="connsiteY5" fmla="*/ 944609 h 2514269"/>
              <a:gd name="connsiteX0" fmla="*/ 0 w 2483768"/>
              <a:gd name="connsiteY0" fmla="*/ 944609 h 2514269"/>
              <a:gd name="connsiteX1" fmla="*/ 956770 w 2483768"/>
              <a:gd name="connsiteY1" fmla="*/ 473757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1387 w 2483768"/>
              <a:gd name="connsiteY3" fmla="*/ 4015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5028"/>
              <a:gd name="connsiteY0" fmla="*/ 1189159 h 2514269"/>
              <a:gd name="connsiteX1" fmla="*/ 1427136 w 2485028"/>
              <a:gd name="connsiteY1" fmla="*/ 945245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45332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56448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292907 h 2618017"/>
              <a:gd name="connsiteX1" fmla="*/ 875221 w 2485028"/>
              <a:gd name="connsiteY1" fmla="*/ 1260196 h 2618017"/>
              <a:gd name="connsiteX2" fmla="*/ 874024 w 2485028"/>
              <a:gd name="connsiteY2" fmla="*/ 0 h 2618017"/>
              <a:gd name="connsiteX3" fmla="*/ 2482647 w 2485028"/>
              <a:gd name="connsiteY3" fmla="*/ 107763 h 2618017"/>
              <a:gd name="connsiteX4" fmla="*/ 2485028 w 2485028"/>
              <a:gd name="connsiteY4" fmla="*/ 2618017 h 2618017"/>
              <a:gd name="connsiteX5" fmla="*/ 1260 w 2485028"/>
              <a:gd name="connsiteY5" fmla="*/ 2618017 h 2618017"/>
              <a:gd name="connsiteX6" fmla="*/ 0 w 2485028"/>
              <a:gd name="connsiteY6" fmla="*/ 1292907 h 2618017"/>
              <a:gd name="connsiteX0" fmla="*/ 0 w 2485028"/>
              <a:gd name="connsiteY0" fmla="*/ 1296302 h 2621412"/>
              <a:gd name="connsiteX1" fmla="*/ 875221 w 2485028"/>
              <a:gd name="connsiteY1" fmla="*/ 1263591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522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270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099579 w 2485028"/>
              <a:gd name="connsiteY2" fmla="*/ 10388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9901 h 2625011"/>
              <a:gd name="connsiteX1" fmla="*/ 1100776 w 2485028"/>
              <a:gd name="connsiteY1" fmla="*/ 1300121 h 2625011"/>
              <a:gd name="connsiteX2" fmla="*/ 1099579 w 2485028"/>
              <a:gd name="connsiteY2" fmla="*/ 0 h 2625011"/>
              <a:gd name="connsiteX3" fmla="*/ 2482647 w 2485028"/>
              <a:gd name="connsiteY3" fmla="*/ 3599 h 2625011"/>
              <a:gd name="connsiteX4" fmla="*/ 2485028 w 2485028"/>
              <a:gd name="connsiteY4" fmla="*/ 2625011 h 2625011"/>
              <a:gd name="connsiteX5" fmla="*/ 1260 w 2485028"/>
              <a:gd name="connsiteY5" fmla="*/ 2625011 h 2625011"/>
              <a:gd name="connsiteX6" fmla="*/ 0 w 2485028"/>
              <a:gd name="connsiteY6" fmla="*/ 1299901 h 2625011"/>
              <a:gd name="connsiteX0" fmla="*/ 0 w 2483768"/>
              <a:gd name="connsiteY0" fmla="*/ 1228420 h 2625011"/>
              <a:gd name="connsiteX1" fmla="*/ 1099516 w 2483768"/>
              <a:gd name="connsiteY1" fmla="*/ 1300121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6996 w 2483768"/>
              <a:gd name="connsiteY1" fmla="*/ 1235448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825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13475 w 2483768"/>
              <a:gd name="connsiteY1" fmla="*/ 122863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31826 h 2628417"/>
              <a:gd name="connsiteX1" fmla="*/ 1013475 w 2483768"/>
              <a:gd name="connsiteY1" fmla="*/ 1232042 h 2628417"/>
              <a:gd name="connsiteX2" fmla="*/ 1014699 w 2483768"/>
              <a:gd name="connsiteY2" fmla="*/ 0 h 2628417"/>
              <a:gd name="connsiteX3" fmla="*/ 2481387 w 2483768"/>
              <a:gd name="connsiteY3" fmla="*/ 7005 h 2628417"/>
              <a:gd name="connsiteX4" fmla="*/ 2483768 w 2483768"/>
              <a:gd name="connsiteY4" fmla="*/ 2628417 h 2628417"/>
              <a:gd name="connsiteX5" fmla="*/ 0 w 2483768"/>
              <a:gd name="connsiteY5" fmla="*/ 2628417 h 2628417"/>
              <a:gd name="connsiteX6" fmla="*/ 0 w 2483768"/>
              <a:gd name="connsiteY6" fmla="*/ 1231826 h 2628417"/>
              <a:gd name="connsiteX0" fmla="*/ 0 w 2483768"/>
              <a:gd name="connsiteY0" fmla="*/ 1225014 h 2621605"/>
              <a:gd name="connsiteX1" fmla="*/ 1013475 w 2483768"/>
              <a:gd name="connsiteY1" fmla="*/ 1225230 h 2621605"/>
              <a:gd name="connsiteX2" fmla="*/ 1013538 w 2483768"/>
              <a:gd name="connsiteY2" fmla="*/ 0 h 2621605"/>
              <a:gd name="connsiteX3" fmla="*/ 2481387 w 2483768"/>
              <a:gd name="connsiteY3" fmla="*/ 193 h 2621605"/>
              <a:gd name="connsiteX4" fmla="*/ 2483768 w 2483768"/>
              <a:gd name="connsiteY4" fmla="*/ 2621605 h 2621605"/>
              <a:gd name="connsiteX5" fmla="*/ 0 w 2483768"/>
              <a:gd name="connsiteY5" fmla="*/ 2621605 h 2621605"/>
              <a:gd name="connsiteX6" fmla="*/ 0 w 2483768"/>
              <a:gd name="connsiteY6" fmla="*/ 1225014 h 262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768" h="2621605">
                <a:moveTo>
                  <a:pt x="0" y="1225014"/>
                </a:moveTo>
                <a:lnTo>
                  <a:pt x="1013475" y="1225230"/>
                </a:lnTo>
                <a:cubicBezTo>
                  <a:pt x="1013076" y="795354"/>
                  <a:pt x="1013937" y="429876"/>
                  <a:pt x="1013538" y="0"/>
                </a:cubicBezTo>
                <a:lnTo>
                  <a:pt x="2481387" y="193"/>
                </a:lnTo>
                <a:cubicBezTo>
                  <a:pt x="2482181" y="836944"/>
                  <a:pt x="2482974" y="1784854"/>
                  <a:pt x="2483768" y="2621605"/>
                </a:cubicBezTo>
                <a:lnTo>
                  <a:pt x="0" y="2621605"/>
                </a:lnTo>
                <a:lnTo>
                  <a:pt x="0" y="1225014"/>
                </a:ln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defRPr/>
            </a:pPr>
            <a:endParaRPr lang="en-US" altLang="ja-JP" sz="1100" dirty="0">
              <a:solidFill>
                <a:prstClr val="black"/>
              </a:solidFill>
              <a:latin typeface="メイリオ" pitchFamily="50" charset="-128"/>
              <a:ea typeface="メイリオ" pitchFamily="50" charset="-128"/>
            </a:endParaRPr>
          </a:p>
        </p:txBody>
      </p:sp>
      <p:sp>
        <p:nvSpPr>
          <p:cNvPr id="50" name="テキスト ボックス 49"/>
          <p:cNvSpPr txBox="1"/>
          <p:nvPr/>
        </p:nvSpPr>
        <p:spPr bwMode="auto">
          <a:xfrm>
            <a:off x="3590925" y="5077722"/>
            <a:ext cx="1601789" cy="708025"/>
          </a:xfrm>
          <a:prstGeom prst="rect">
            <a:avLst/>
          </a:prstGeom>
          <a:solidFill>
            <a:schemeClr val="accent5">
              <a:lumMod val="20000"/>
              <a:lumOff val="80000"/>
            </a:schemeClr>
          </a:solidFill>
          <a:ln>
            <a:noFill/>
            <a:prstDash val="dash"/>
          </a:ln>
          <a:effectLst>
            <a:outerShdw blurRad="50800" dist="38100" dir="2700000" algn="tl" rotWithShape="0">
              <a:prstClr val="black">
                <a:alpha val="40000"/>
              </a:prstClr>
            </a:outerShdw>
          </a:effectLst>
        </p:spPr>
        <p:txBody>
          <a:bodyPr>
            <a:spAutoFit/>
          </a:bodyPr>
          <a:lstStyle/>
          <a:p>
            <a:pPr>
              <a:defRPr/>
            </a:pP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●広報誌等での紹介</a:t>
            </a: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●活動場所の提供</a:t>
            </a: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●活動費補助　　　等</a:t>
            </a:r>
          </a:p>
        </p:txBody>
      </p:sp>
      <p:sp>
        <p:nvSpPr>
          <p:cNvPr id="53" name="左矢印 52"/>
          <p:cNvSpPr/>
          <p:nvPr/>
        </p:nvSpPr>
        <p:spPr>
          <a:xfrm flipH="1">
            <a:off x="5321301" y="6220505"/>
            <a:ext cx="327025" cy="466725"/>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左矢印 53"/>
          <p:cNvSpPr/>
          <p:nvPr/>
        </p:nvSpPr>
        <p:spPr>
          <a:xfrm flipH="1">
            <a:off x="3157539" y="5175252"/>
            <a:ext cx="327025" cy="468313"/>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bwMode="auto">
          <a:xfrm>
            <a:off x="197567" y="5917365"/>
            <a:ext cx="3005951" cy="262943"/>
          </a:xfrm>
          <a:prstGeom prst="rect">
            <a:avLst/>
          </a:prstGeom>
          <a:ln w="6350"/>
        </p:spPr>
        <p:style>
          <a:lnRef idx="2">
            <a:schemeClr val="accent2"/>
          </a:lnRef>
          <a:fillRef idx="1">
            <a:schemeClr val="lt1"/>
          </a:fillRef>
          <a:effectRef idx="0">
            <a:schemeClr val="accent2"/>
          </a:effectRef>
          <a:fontRef idx="minor">
            <a:schemeClr val="dk1"/>
          </a:fontRef>
        </p:style>
        <p:txBody>
          <a:bodyPr wrap="none" tIns="72000" bIns="36000" anchor="ctr">
            <a:spAutoFit/>
          </a:bodyPr>
          <a:lstStyle/>
          <a:p>
            <a:pPr>
              <a:defRPr/>
            </a:pPr>
            <a:r>
              <a:rPr lang="ja-JP" altLang="en-US" sz="1000" b="1" dirty="0" smtClean="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地域福祉の担い手団体に対する「プロボノ」支援</a:t>
            </a:r>
            <a:endPar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428" name="テキスト ボックス 6"/>
          <p:cNvSpPr txBox="1">
            <a:spLocks noChangeArrowheads="1"/>
          </p:cNvSpPr>
          <p:nvPr/>
        </p:nvSpPr>
        <p:spPr bwMode="auto">
          <a:xfrm>
            <a:off x="146051" y="6170614"/>
            <a:ext cx="3860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tabLst>
                <a:tab pos="395288" algn="l"/>
                <a:tab pos="1787525"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95288" algn="l"/>
                <a:tab pos="1787525"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95288" algn="l"/>
                <a:tab pos="1787525"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00" dirty="0" smtClean="0">
                <a:solidFill>
                  <a:srgbClr val="000000"/>
                </a:solidFill>
                <a:latin typeface="メイリオ" pitchFamily="50" charset="-128"/>
                <a:ea typeface="メイリオ" pitchFamily="50" charset="-128"/>
                <a:cs typeface="メイリオ" pitchFamily="50" charset="-128"/>
              </a:rPr>
              <a:t>＜例＞</a:t>
            </a: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●情報発信基盤の強化</a:t>
            </a: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　ウェブサイト作成</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●資金調達力の強化</a:t>
            </a: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　営業資料作成</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●業務改善・効率化　</a:t>
            </a: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　運営マニュアル作成</a:t>
            </a:r>
            <a:endParaRPr lang="en-US" altLang="ja-JP" sz="1000" dirty="0" smtClean="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●事業戦略の策定</a:t>
            </a:r>
            <a:r>
              <a:rPr lang="en-US" altLang="ja-JP" sz="1000" dirty="0" smtClean="0">
                <a:solidFill>
                  <a:srgbClr val="000000"/>
                </a:solidFill>
                <a:latin typeface="メイリオ" pitchFamily="50" charset="-128"/>
                <a:ea typeface="メイリオ" pitchFamily="50" charset="-128"/>
                <a:cs typeface="メイリオ" pitchFamily="50" charset="-128"/>
              </a:rPr>
              <a:t>	</a:t>
            </a:r>
            <a:r>
              <a:rPr lang="ja-JP" altLang="en-US" sz="1000" dirty="0" smtClean="0">
                <a:solidFill>
                  <a:srgbClr val="000000"/>
                </a:solidFill>
                <a:latin typeface="メイリオ" pitchFamily="50" charset="-128"/>
                <a:ea typeface="メイリオ" pitchFamily="50" charset="-128"/>
                <a:cs typeface="メイリオ" pitchFamily="50" charset="-128"/>
              </a:rPr>
              <a:t>◂◂◂　マーケティング基礎調査</a:t>
            </a:r>
          </a:p>
        </p:txBody>
      </p:sp>
      <p:sp>
        <p:nvSpPr>
          <p:cNvPr id="56" name="正方形/長方形 55"/>
          <p:cNvSpPr/>
          <p:nvPr/>
        </p:nvSpPr>
        <p:spPr bwMode="auto">
          <a:xfrm>
            <a:off x="197567" y="5263293"/>
            <a:ext cx="2736850" cy="262943"/>
          </a:xfrm>
          <a:prstGeom prst="rect">
            <a:avLst/>
          </a:prstGeom>
          <a:ln w="6350"/>
        </p:spPr>
        <p:style>
          <a:lnRef idx="2">
            <a:schemeClr val="accent2"/>
          </a:lnRef>
          <a:fillRef idx="1">
            <a:schemeClr val="lt1"/>
          </a:fillRef>
          <a:effectRef idx="0">
            <a:schemeClr val="accent2"/>
          </a:effectRef>
          <a:fontRef idx="minor">
            <a:schemeClr val="dk1"/>
          </a:fontRef>
        </p:style>
        <p:txBody>
          <a:bodyPr tIns="72000" bIns="36000" anchor="ctr">
            <a:spAutoFit/>
          </a:bodyPr>
          <a:lstStyle/>
          <a:p>
            <a:pPr>
              <a:defRPr/>
            </a:pP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区市町村等を対象と</a:t>
            </a:r>
            <a:r>
              <a:rPr lang="ja-JP" altLang="en-US" sz="1000" b="1" dirty="0" smtClean="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000" b="1" dirty="0" smtClean="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伴走支援</a:t>
            </a:r>
          </a:p>
        </p:txBody>
      </p:sp>
      <p:sp>
        <p:nvSpPr>
          <p:cNvPr id="102430" name="テキスト ボックス 56"/>
          <p:cNvSpPr txBox="1">
            <a:spLocks noChangeArrowheads="1"/>
          </p:cNvSpPr>
          <p:nvPr/>
        </p:nvSpPr>
        <p:spPr bwMode="auto">
          <a:xfrm>
            <a:off x="158749" y="5586615"/>
            <a:ext cx="29987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447675" algn="l"/>
                <a:tab pos="1881188"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447675" algn="l"/>
                <a:tab pos="1881188"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447675" algn="l"/>
                <a:tab pos="1881188"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00" dirty="0" smtClean="0">
                <a:solidFill>
                  <a:srgbClr val="000000"/>
                </a:solidFill>
                <a:latin typeface="メイリオ" pitchFamily="50" charset="-128"/>
                <a:ea typeface="メイリオ" pitchFamily="50" charset="-128"/>
                <a:cs typeface="メイリオ" pitchFamily="50" charset="-128"/>
              </a:rPr>
              <a:t>地域活動団体や新たな担い手を地域課題解決のためにコーディネートする取組を支援</a:t>
            </a:r>
          </a:p>
        </p:txBody>
      </p:sp>
      <p:sp>
        <p:nvSpPr>
          <p:cNvPr id="9" name="角丸四角形 8"/>
          <p:cNvSpPr/>
          <p:nvPr/>
        </p:nvSpPr>
        <p:spPr>
          <a:xfrm>
            <a:off x="261939" y="5045638"/>
            <a:ext cx="2652712" cy="17938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bIns="0" anchor="ctr" anchorCtr="1"/>
          <a:lstStyle/>
          <a:p>
            <a:pPr algn="ctr">
              <a:defRPr/>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a:t>
            </a:r>
          </a:p>
        </p:txBody>
      </p:sp>
      <p:sp>
        <p:nvSpPr>
          <p:cNvPr id="59" name="角丸四角形 58"/>
          <p:cNvSpPr/>
          <p:nvPr/>
        </p:nvSpPr>
        <p:spPr>
          <a:xfrm>
            <a:off x="3717926" y="5058517"/>
            <a:ext cx="1319213" cy="179387"/>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bIns="0" anchor="ctr" anchorCtr="1"/>
          <a:lstStyle/>
          <a:p>
            <a:pPr algn="ctr">
              <a:defRPr/>
            </a:pPr>
            <a:r>
              <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区市町村</a:t>
            </a:r>
            <a:endPar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778626" y="6100249"/>
            <a:ext cx="1863726" cy="179388"/>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bIns="0" anchor="ctr" anchorCtr="1"/>
          <a:lstStyle/>
          <a:p>
            <a:pPr algn="ctr">
              <a:defRPr/>
            </a:pPr>
            <a:r>
              <a:rPr lang="ja-JP" altLang="en-US" sz="105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地域福祉の担い手団体</a:t>
            </a:r>
          </a:p>
        </p:txBody>
      </p:sp>
      <p:pic>
        <p:nvPicPr>
          <p:cNvPr id="102434" name="Picture 3" descr="C:\Users\T0497932\AppData\Local\Microsoft\Windows\Temporary Internet Files\Content.Outlook\739OP4WY\IMG_058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8113" y="5905502"/>
            <a:ext cx="10398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まちだ\イラスト\IMG_0589.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53" b="-453"/>
          <a:stretch/>
        </p:blipFill>
        <p:spPr bwMode="auto">
          <a:xfrm>
            <a:off x="8769886" y="5933391"/>
            <a:ext cx="773360" cy="585275"/>
          </a:xfrm>
          <a:prstGeom prst="rect">
            <a:avLst/>
          </a:prstGeom>
          <a:solidFill>
            <a:schemeClr val="bg1"/>
          </a:solidFill>
          <a:effectLst>
            <a:softEdge rad="31750"/>
          </a:effectLst>
        </p:spPr>
      </p:pic>
      <p:sp>
        <p:nvSpPr>
          <p:cNvPr id="39" name="テキスト ボックス 38"/>
          <p:cNvSpPr txBox="1"/>
          <p:nvPr/>
        </p:nvSpPr>
        <p:spPr>
          <a:xfrm>
            <a:off x="3923492" y="564515"/>
            <a:ext cx="396034" cy="792000"/>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vert="eaVert" lIns="36000" tIns="0" rIns="36000" bIns="0" anchor="ctr">
            <a:spAutoFit/>
          </a:bodyPr>
          <a:lstStyle/>
          <a:p>
            <a:pPr algn="ctr">
              <a:defRPr/>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目  的</a:t>
            </a:r>
          </a:p>
        </p:txBody>
      </p:sp>
      <p:pic>
        <p:nvPicPr>
          <p:cNvPr id="102439" name="Picture 5" descr="D:\まちだ\イラスト\IMG_059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96682" y="4936277"/>
            <a:ext cx="91440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正方形/長方形 21"/>
          <p:cNvSpPr>
            <a:spLocks noChangeArrowheads="1"/>
          </p:cNvSpPr>
          <p:nvPr/>
        </p:nvSpPr>
        <p:spPr bwMode="auto">
          <a:xfrm>
            <a:off x="195082" y="4418396"/>
            <a:ext cx="4628709"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定年前後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の地域活動への参加を呼びかけ</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セミナー＋ライフシフトプログラム（研修プログラム）</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角丸四角形 42"/>
          <p:cNvSpPr/>
          <p:nvPr/>
        </p:nvSpPr>
        <p:spPr>
          <a:xfrm>
            <a:off x="4073412" y="4201211"/>
            <a:ext cx="390105" cy="228155"/>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0" numCol="1" spcCol="0" rtlCol="0" fromWordArt="0" anchor="ctr" anchorCtr="0" forceAA="0" compatLnSpc="1">
            <a:prstTxWarp prst="textNoShape">
              <a:avLst/>
            </a:prstTxWarp>
            <a:noAutofit/>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a:t>
            </a:r>
          </a:p>
        </p:txBody>
      </p:sp>
      <p:sp>
        <p:nvSpPr>
          <p:cNvPr id="57" name="正方形/長方形 56"/>
          <p:cNvSpPr/>
          <p:nvPr/>
        </p:nvSpPr>
        <p:spPr bwMode="auto">
          <a:xfrm>
            <a:off x="227180" y="4185312"/>
            <a:ext cx="3570208" cy="231923"/>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0" anchor="ctr">
            <a:spAutoFit/>
          </a:bodyPr>
          <a:lstStyle/>
          <a:p>
            <a:pPr>
              <a:defRPr/>
            </a:pPr>
            <a:r>
              <a:rPr lang="ja-JP" altLang="en-US" sz="1200" b="1" dirty="0" smtClean="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プレシニア世代の地域貢献活動への参加促進</a:t>
            </a:r>
            <a:endParaRPr lang="en-US" altLang="ja-JP"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07963" y="1364862"/>
            <a:ext cx="792162" cy="350838"/>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0" anchor="ctr">
            <a:spAutoFit/>
          </a:bodyPr>
          <a:lstStyle/>
          <a:p>
            <a:pPr algn="ctr">
              <a:defRPr/>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 組</a:t>
            </a:r>
          </a:p>
        </p:txBody>
      </p:sp>
      <p:sp>
        <p:nvSpPr>
          <p:cNvPr id="61"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1</a:t>
            </a:fld>
            <a:endParaRPr lang="ja-JP" altLang="en-US" sz="1800" dirty="0">
              <a:solidFill>
                <a:schemeClr val="tx1"/>
              </a:solidFill>
            </a:endParaRPr>
          </a:p>
        </p:txBody>
      </p:sp>
      <p:grpSp>
        <p:nvGrpSpPr>
          <p:cNvPr id="58" name="グループ化 18"/>
          <p:cNvGrpSpPr>
            <a:grpSpLocks/>
          </p:cNvGrpSpPr>
          <p:nvPr/>
        </p:nvGrpSpPr>
        <p:grpSpPr bwMode="auto">
          <a:xfrm>
            <a:off x="1" y="19878"/>
            <a:ext cx="9904413" cy="461963"/>
            <a:chOff x="0" y="0"/>
            <a:chExt cx="9144000" cy="461963"/>
          </a:xfrm>
        </p:grpSpPr>
        <p:sp>
          <p:nvSpPr>
            <p:cNvPr id="62" name="正方形/長方形 61"/>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63" name="正方形/長方形 62"/>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64" name="タイトル 1"/>
          <p:cNvSpPr txBox="1">
            <a:spLocks/>
          </p:cNvSpPr>
          <p:nvPr/>
        </p:nvSpPr>
        <p:spPr>
          <a:xfrm>
            <a:off x="495300" y="77478"/>
            <a:ext cx="923728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400" b="1" dirty="0" smtClean="0">
                <a:solidFill>
                  <a:prstClr val="black"/>
                </a:solidFill>
                <a:latin typeface="メイリオ" pitchFamily="50" charset="-128"/>
                <a:ea typeface="メイリオ" pitchFamily="50" charset="-128"/>
                <a:cs typeface="メイリオ" pitchFamily="50" charset="-128"/>
              </a:rPr>
              <a:t>平成</a:t>
            </a:r>
            <a:r>
              <a:rPr lang="en-US" altLang="ja-JP" sz="2400" b="1" dirty="0" smtClean="0">
                <a:solidFill>
                  <a:prstClr val="black"/>
                </a:solidFill>
                <a:latin typeface="メイリオ" pitchFamily="50" charset="-128"/>
                <a:ea typeface="メイリオ" pitchFamily="50" charset="-128"/>
                <a:cs typeface="メイリオ" pitchFamily="50" charset="-128"/>
              </a:rPr>
              <a:t>31</a:t>
            </a:r>
            <a:r>
              <a:rPr lang="ja-JP" altLang="en-US" sz="2400" b="1" dirty="0" smtClean="0">
                <a:solidFill>
                  <a:prstClr val="black"/>
                </a:solidFill>
                <a:latin typeface="メイリオ" pitchFamily="50" charset="-128"/>
                <a:ea typeface="メイリオ" pitchFamily="50" charset="-128"/>
                <a:cs typeface="メイリオ" pitchFamily="50" charset="-128"/>
              </a:rPr>
              <a:t>年度</a:t>
            </a:r>
            <a:r>
              <a:rPr lang="ja-JP" altLang="en-US" sz="2400" b="1" dirty="0">
                <a:solidFill>
                  <a:prstClr val="black"/>
                </a:solidFill>
                <a:latin typeface="メイリオ" pitchFamily="50" charset="-128"/>
                <a:ea typeface="メイリオ" pitchFamily="50" charset="-128"/>
                <a:cs typeface="メイリオ" pitchFamily="50" charset="-128"/>
              </a:rPr>
              <a:t>　</a:t>
            </a:r>
            <a:r>
              <a:rPr lang="ja-JP" altLang="en-US" sz="2400" b="1" dirty="0" smtClean="0">
                <a:solidFill>
                  <a:prstClr val="black"/>
                </a:solidFill>
                <a:latin typeface="メイリオ" pitchFamily="50" charset="-128"/>
                <a:ea typeface="メイリオ" pitchFamily="50" charset="-128"/>
                <a:cs typeface="メイリオ" pitchFamily="50" charset="-128"/>
              </a:rPr>
              <a:t>東京ホームタウンプロジェクト　事業概要</a:t>
            </a:r>
            <a:endParaRPr lang="ja-JP" altLang="en-US" sz="2400" b="1"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5827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6E28E59-F463-49BF-B278-D54DF69C29FB}"/>
              </a:ext>
            </a:extLst>
          </p:cNvPr>
          <p:cNvSpPr txBox="1"/>
          <p:nvPr/>
        </p:nvSpPr>
        <p:spPr>
          <a:xfrm>
            <a:off x="5116775" y="2291388"/>
            <a:ext cx="4787638" cy="120032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以下の事項に関する自治体、社協、包括等の関係者間における共有</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各地域における地域</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包括</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ケアシステム構築に向けた取組方針</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地域ケア会議と協議体の役割分担・連携の</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全体像</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協議体の運営体制（第１層・第２層の役割分担・連携の指針、各会に必要な</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参加者）</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生活支援コーディネーターの</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役割と業務内容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96CCC548-AF3D-4CF8-9C9C-8B3B1A609CEB}"/>
              </a:ext>
            </a:extLst>
          </p:cNvPr>
          <p:cNvSpPr txBox="1"/>
          <p:nvPr/>
        </p:nvSpPr>
        <p:spPr>
          <a:xfrm>
            <a:off x="959374" y="1279128"/>
            <a:ext cx="2880001" cy="719034"/>
          </a:xfrm>
          <a:prstGeom prst="rect">
            <a:avLst/>
          </a:prstGeom>
          <a:noFill/>
          <a:ln w="6350">
            <a:solidFill>
              <a:schemeClr val="tx1">
                <a:lumMod val="50000"/>
                <a:lumOff val="50000"/>
              </a:schemeClr>
            </a:solidFill>
          </a:ln>
        </p:spPr>
        <p:txBody>
          <a:bodyPr wrap="square" tIns="72000" bIns="0" rtlCol="0">
            <a:normAutofit/>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住み慣れた日常生活圏域で、</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いくつになっても</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いきいきと暮らせるまちの実現</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E52AE914-9101-405B-9DC3-13988B343494}"/>
              </a:ext>
            </a:extLst>
          </p:cNvPr>
          <p:cNvSpPr txBox="1"/>
          <p:nvPr/>
        </p:nvSpPr>
        <p:spPr>
          <a:xfrm>
            <a:off x="689374" y="2055113"/>
            <a:ext cx="3420000" cy="468000"/>
          </a:xfrm>
          <a:prstGeom prst="rect">
            <a:avLst/>
          </a:prstGeom>
          <a:solidFill>
            <a:schemeClr val="bg1">
              <a:lumMod val="85000"/>
            </a:schemeClr>
          </a:solidFill>
          <a:ln w="6350">
            <a:solidFill>
              <a:schemeClr val="tx1">
                <a:lumMod val="50000"/>
                <a:lumOff val="50000"/>
              </a:schemeClr>
            </a:solidFill>
          </a:ln>
        </p:spPr>
        <p:txBody>
          <a:bodyPr wrap="square" lIns="36000" tIns="72000" rIns="36000" bIns="0" rtlCol="0" anchor="ctr">
            <a:norm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介護予防の推進と支え合う地域づくり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EE4C9A03-B69E-49F5-8879-06A5C76EE34E}"/>
              </a:ext>
            </a:extLst>
          </p:cNvPr>
          <p:cNvSpPr txBox="1"/>
          <p:nvPr/>
        </p:nvSpPr>
        <p:spPr>
          <a:xfrm>
            <a:off x="419374" y="2580064"/>
            <a:ext cx="3960000" cy="468000"/>
          </a:xfrm>
          <a:prstGeom prst="rect">
            <a:avLst/>
          </a:prstGeom>
          <a:solidFill>
            <a:schemeClr val="bg1">
              <a:lumMod val="6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normAutofit lnSpcReduction="10000"/>
          </a:bodyPr>
          <a:lstStyle>
            <a:defPPr>
              <a:defRPr lang="en-US"/>
            </a:defPPr>
            <a:lvl1pPr algn="ctr">
              <a:defRPr kumimoji="1">
                <a:solidFill>
                  <a:schemeClr val="lt1"/>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solidFill>
                  <a:schemeClr val="tx1"/>
                </a:solidFill>
              </a:rPr>
              <a:t>地域での活動の立上げ</a:t>
            </a:r>
            <a:r>
              <a:rPr lang="ja-JP" altLang="en-US"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持続的</a:t>
            </a:r>
            <a:r>
              <a:rPr lang="ja-JP" altLang="en-US" sz="1400" dirty="0">
                <a:solidFill>
                  <a:schemeClr val="tx1"/>
                </a:solidFill>
              </a:rPr>
              <a:t>運営を支える中間支援力</a:t>
            </a:r>
          </a:p>
        </p:txBody>
      </p:sp>
      <p:sp>
        <p:nvSpPr>
          <p:cNvPr id="10" name="正方形/長方形 9">
            <a:extLst>
              <a:ext uri="{FF2B5EF4-FFF2-40B4-BE49-F238E27FC236}">
                <a16:creationId xmlns:a16="http://schemas.microsoft.com/office/drawing/2014/main" id="{CA301882-AFC9-433A-82E3-F6EF5322FA58}"/>
              </a:ext>
            </a:extLst>
          </p:cNvPr>
          <p:cNvSpPr/>
          <p:nvPr/>
        </p:nvSpPr>
        <p:spPr>
          <a:xfrm>
            <a:off x="149374" y="3105016"/>
            <a:ext cx="4500000" cy="468000"/>
          </a:xfrm>
          <a:prstGeom prst="rect">
            <a:avLst/>
          </a:prstGeom>
          <a:solidFill>
            <a:schemeClr val="tx1">
              <a:lumMod val="75000"/>
              <a:lumOff val="2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norm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地域づくり実践のための基盤整備</a:t>
            </a:r>
          </a:p>
        </p:txBody>
      </p:sp>
      <p:sp>
        <p:nvSpPr>
          <p:cNvPr id="11" name="左中かっこ 10">
            <a:extLst>
              <a:ext uri="{FF2B5EF4-FFF2-40B4-BE49-F238E27FC236}">
                <a16:creationId xmlns:a16="http://schemas.microsoft.com/office/drawing/2014/main" id="{A30C4F0D-CC1F-421D-BA58-15655F97FA8D}"/>
              </a:ext>
            </a:extLst>
          </p:cNvPr>
          <p:cNvSpPr/>
          <p:nvPr/>
        </p:nvSpPr>
        <p:spPr>
          <a:xfrm>
            <a:off x="4891214" y="2295350"/>
            <a:ext cx="332608" cy="1196367"/>
          </a:xfrm>
          <a:prstGeom prst="leftBrace">
            <a:avLst>
              <a:gd name="adj1" fmla="val 38223"/>
              <a:gd name="adj2" fmla="val 802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コネクタ 12">
            <a:extLst>
              <a:ext uri="{FF2B5EF4-FFF2-40B4-BE49-F238E27FC236}">
                <a16:creationId xmlns:a16="http://schemas.microsoft.com/office/drawing/2014/main" id="{0E3BAF16-7BE6-4860-BA6A-713148B1747F}"/>
              </a:ext>
            </a:extLst>
          </p:cNvPr>
          <p:cNvCxnSpPr>
            <a:cxnSpLocks/>
            <a:stCxn id="11" idx="1"/>
            <a:endCxn id="10" idx="3"/>
          </p:cNvCxnSpPr>
          <p:nvPr/>
        </p:nvCxnSpPr>
        <p:spPr>
          <a:xfrm flipH="1">
            <a:off x="4649374" y="3255411"/>
            <a:ext cx="241840" cy="8360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774C638-90BD-4ED3-9EEB-1A39A08A1D04}"/>
              </a:ext>
            </a:extLst>
          </p:cNvPr>
          <p:cNvSpPr txBox="1"/>
          <p:nvPr/>
        </p:nvSpPr>
        <p:spPr>
          <a:xfrm>
            <a:off x="5131257" y="1196753"/>
            <a:ext cx="4773156"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サロン・</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居場所・介護予防の通いの場の</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立上げ、継続的運営</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生活支援、見守りの仕組みづくり</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コミュニティビジネスの</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活用</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プロボノ</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の活用による地域活動の運営基盤強化</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など</a:t>
            </a:r>
          </a:p>
        </p:txBody>
      </p:sp>
      <p:sp>
        <p:nvSpPr>
          <p:cNvPr id="66" name="テキスト ボックス 65">
            <a:extLst>
              <a:ext uri="{FF2B5EF4-FFF2-40B4-BE49-F238E27FC236}">
                <a16:creationId xmlns:a16="http://schemas.microsoft.com/office/drawing/2014/main" id="{67DBCC5C-4608-4E2C-A0C4-43A4F23434C7}"/>
              </a:ext>
            </a:extLst>
          </p:cNvPr>
          <p:cNvSpPr txBox="1"/>
          <p:nvPr/>
        </p:nvSpPr>
        <p:spPr>
          <a:xfrm>
            <a:off x="1442610" y="499043"/>
            <a:ext cx="8112901" cy="738664"/>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地域</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包括ケアにおける地域づくりに向けて、協議体の設置など体制</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が整備されてきている。</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しかし、効果的に運営するための基盤整備、活動支援の中間支援力には、未だ地域によって</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差が生じている。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18"/>
          <p:cNvGrpSpPr>
            <a:grpSpLocks/>
          </p:cNvGrpSpPr>
          <p:nvPr/>
        </p:nvGrpSpPr>
        <p:grpSpPr bwMode="auto">
          <a:xfrm>
            <a:off x="0" y="0"/>
            <a:ext cx="9904413" cy="461963"/>
            <a:chOff x="0" y="0"/>
            <a:chExt cx="9144000" cy="461963"/>
          </a:xfrm>
        </p:grpSpPr>
        <p:sp>
          <p:nvSpPr>
            <p:cNvPr id="27" name="正方形/長方形 26"/>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30" name="正方形/長方形 29"/>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31" name="タイトル 1"/>
          <p:cNvSpPr txBox="1">
            <a:spLocks/>
          </p:cNvSpPr>
          <p:nvPr/>
        </p:nvSpPr>
        <p:spPr>
          <a:xfrm>
            <a:off x="266700" y="72840"/>
            <a:ext cx="957834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400" b="1" dirty="0" smtClean="0">
                <a:solidFill>
                  <a:prstClr val="black"/>
                </a:solidFill>
                <a:latin typeface="メイリオ" pitchFamily="50" charset="-128"/>
                <a:ea typeface="メイリオ" pitchFamily="50" charset="-128"/>
                <a:cs typeface="メイリオ" pitchFamily="50" charset="-128"/>
              </a:rPr>
              <a:t>平成</a:t>
            </a:r>
            <a:r>
              <a:rPr lang="en-US" altLang="ja-JP" sz="2400" b="1" dirty="0" smtClean="0">
                <a:solidFill>
                  <a:prstClr val="black"/>
                </a:solidFill>
                <a:latin typeface="メイリオ" pitchFamily="50" charset="-128"/>
                <a:ea typeface="メイリオ" pitchFamily="50" charset="-128"/>
                <a:cs typeface="メイリオ" pitchFamily="50" charset="-128"/>
              </a:rPr>
              <a:t>31</a:t>
            </a:r>
            <a:r>
              <a:rPr lang="ja-JP" altLang="en-US" sz="2400" b="1" dirty="0" smtClean="0">
                <a:solidFill>
                  <a:prstClr val="black"/>
                </a:solidFill>
                <a:latin typeface="メイリオ" pitchFamily="50" charset="-128"/>
                <a:ea typeface="メイリオ" pitchFamily="50" charset="-128"/>
                <a:cs typeface="メイリオ" pitchFamily="50" charset="-128"/>
              </a:rPr>
              <a:t>年度</a:t>
            </a:r>
            <a:r>
              <a:rPr lang="ja-JP" altLang="en-US" sz="2400" b="1" dirty="0">
                <a:solidFill>
                  <a:prstClr val="black"/>
                </a:solidFill>
                <a:latin typeface="メイリオ" pitchFamily="50" charset="-128"/>
                <a:ea typeface="メイリオ" pitchFamily="50" charset="-128"/>
                <a:cs typeface="メイリオ" pitchFamily="50" charset="-128"/>
              </a:rPr>
              <a:t>　</a:t>
            </a:r>
            <a:r>
              <a:rPr lang="ja-JP" altLang="en-US" sz="2400" b="1" dirty="0" smtClean="0">
                <a:solidFill>
                  <a:prstClr val="black"/>
                </a:solidFill>
                <a:latin typeface="メイリオ" pitchFamily="50" charset="-128"/>
                <a:ea typeface="メイリオ" pitchFamily="50" charset="-128"/>
                <a:cs typeface="メイリオ" pitchFamily="50" charset="-128"/>
              </a:rPr>
              <a:t>東京ホームタウンプロジェクトの</a:t>
            </a:r>
            <a:r>
              <a:rPr lang="ja-JP" altLang="en-US" sz="2400" b="1" u="sng" dirty="0" smtClean="0">
                <a:solidFill>
                  <a:prstClr val="black"/>
                </a:solidFill>
                <a:latin typeface="メイリオ" pitchFamily="50" charset="-128"/>
                <a:ea typeface="メイリオ" pitchFamily="50" charset="-128"/>
                <a:cs typeface="メイリオ" pitchFamily="50" charset="-128"/>
              </a:rPr>
              <a:t>区市町村等向け</a:t>
            </a:r>
            <a:r>
              <a:rPr lang="ja-JP" altLang="en-US" sz="2400" b="1" dirty="0" smtClean="0">
                <a:solidFill>
                  <a:prstClr val="black"/>
                </a:solidFill>
                <a:latin typeface="メイリオ" pitchFamily="50" charset="-128"/>
                <a:ea typeface="メイリオ" pitchFamily="50" charset="-128"/>
                <a:cs typeface="メイリオ" pitchFamily="50" charset="-128"/>
              </a:rPr>
              <a:t>支援</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59" name="左中かっこ 58">
            <a:extLst>
              <a:ext uri="{FF2B5EF4-FFF2-40B4-BE49-F238E27FC236}">
                <a16:creationId xmlns:a16="http://schemas.microsoft.com/office/drawing/2014/main" id="{A30C4F0D-CC1F-421D-BA58-15655F97FA8D}"/>
              </a:ext>
            </a:extLst>
          </p:cNvPr>
          <p:cNvSpPr/>
          <p:nvPr/>
        </p:nvSpPr>
        <p:spPr>
          <a:xfrm>
            <a:off x="4878467" y="1196752"/>
            <a:ext cx="345355" cy="918578"/>
          </a:xfrm>
          <a:prstGeom prst="leftBrace">
            <a:avLst>
              <a:gd name="adj1" fmla="val 38223"/>
              <a:gd name="adj2" fmla="val 773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0" name="直線コネクタ 59">
            <a:extLst>
              <a:ext uri="{FF2B5EF4-FFF2-40B4-BE49-F238E27FC236}">
                <a16:creationId xmlns:a16="http://schemas.microsoft.com/office/drawing/2014/main" id="{0E3BAF16-7BE6-4860-BA6A-713148B1747F}"/>
              </a:ext>
            </a:extLst>
          </p:cNvPr>
          <p:cNvCxnSpPr>
            <a:cxnSpLocks/>
            <a:stCxn id="59" idx="1"/>
            <a:endCxn id="8" idx="3"/>
          </p:cNvCxnSpPr>
          <p:nvPr/>
        </p:nvCxnSpPr>
        <p:spPr>
          <a:xfrm rot="10800000" flipV="1">
            <a:off x="4379375" y="1906876"/>
            <a:ext cx="499093" cy="9071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29631" y="3717032"/>
            <a:ext cx="5027887" cy="360040"/>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年度 ホームタウン共創力アップ・</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プログラム</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76500" y="1203898"/>
            <a:ext cx="1170753" cy="352895"/>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目指す姿</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29631" y="507459"/>
            <a:ext cx="1412979" cy="352895"/>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現状と課題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2</a:t>
            </a:fld>
            <a:endParaRPr lang="ja-JP" altLang="en-US" sz="1800" dirty="0">
              <a:solidFill>
                <a:schemeClr val="tx1"/>
              </a:solidFill>
            </a:endParaRPr>
          </a:p>
        </p:txBody>
      </p:sp>
      <p:sp>
        <p:nvSpPr>
          <p:cNvPr id="2" name="角丸四角形吹き出し 1"/>
          <p:cNvSpPr/>
          <p:nvPr/>
        </p:nvSpPr>
        <p:spPr>
          <a:xfrm>
            <a:off x="6198952" y="4437112"/>
            <a:ext cx="3356559" cy="1368152"/>
          </a:xfrm>
          <a:prstGeom prst="wedgeRoundRectCallout">
            <a:avLst>
              <a:gd name="adj1" fmla="val -57496"/>
              <a:gd name="adj2" fmla="val 1999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今後の地域づくりに向けて、基盤の現状を確認し、課題を解決していくための支援を行います。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まずは、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6/5 or 6/19</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に開催する「公開講座」へお越しください！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96" y="4134156"/>
            <a:ext cx="5764684" cy="270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5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clrChange>
              <a:clrFrom>
                <a:srgbClr val="EEEEEE"/>
              </a:clrFrom>
              <a:clrTo>
                <a:srgbClr val="EEEEEE">
                  <a:alpha val="0"/>
                </a:srgbClr>
              </a:clrTo>
            </a:clrChange>
            <a:extLst>
              <a:ext uri="{28A0092B-C50C-407E-A947-70E740481C1C}">
                <a14:useLocalDpi xmlns:a14="http://schemas.microsoft.com/office/drawing/2010/main"/>
              </a:ext>
            </a:extLst>
          </a:blip>
          <a:srcRect/>
          <a:stretch/>
        </p:blipFill>
        <p:spPr bwMode="auto">
          <a:xfrm>
            <a:off x="-429598" y="1348194"/>
            <a:ext cx="6084676" cy="460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539867" y="2410746"/>
            <a:ext cx="3978442" cy="12241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年間に</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プロボノを活用し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地域団体等への支援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を行った</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50489" y="5223939"/>
            <a:ext cx="9361040" cy="1440160"/>
          </a:xfrm>
          <a:prstGeom prst="ellipse">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特</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に、これまで本支援を未活用の自治体におかれましては、</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是非地域活動を展開されている地域団体の方に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プロボノによる支援をご紹介ください！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3</a:t>
            </a:fld>
            <a:endParaRPr lang="ja-JP" altLang="en-US" sz="1800" dirty="0">
              <a:solidFill>
                <a:schemeClr val="tx1"/>
              </a:solidFill>
            </a:endParaRPr>
          </a:p>
        </p:txBody>
      </p:sp>
      <p:sp>
        <p:nvSpPr>
          <p:cNvPr id="9" name="正方形/長方形 8"/>
          <p:cNvSpPr/>
          <p:nvPr/>
        </p:nvSpPr>
        <p:spPr>
          <a:xfrm>
            <a:off x="11114" y="620688"/>
            <a:ext cx="9700415" cy="165618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30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東京ホームタウンプロジェクトでは、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ビジネススキル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や専門知識を活かしたボランティア活動である「プロボノ」により</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等の地域</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貢献活動を展開している団体に対し、運営活動面からの支援を</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提供しています。</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30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年度～平成</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年度までの</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年間に支援した団体は</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を超えました。</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30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年度も本支援プログラムを実施予定ですので、地域団体への活用の働きかけをお願いします。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328272" y="3934039"/>
            <a:ext cx="4316521" cy="10071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支援先団体の満足度は</a:t>
            </a:r>
            <a:r>
              <a:rPr kumimoji="1"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100%</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（支援先団体の「大変良かった」「良かった」とした回答計）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月時点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18"/>
          <p:cNvGrpSpPr>
            <a:grpSpLocks/>
          </p:cNvGrpSpPr>
          <p:nvPr/>
        </p:nvGrpSpPr>
        <p:grpSpPr bwMode="auto">
          <a:xfrm>
            <a:off x="1" y="0"/>
            <a:ext cx="9904413" cy="461963"/>
            <a:chOff x="0" y="0"/>
            <a:chExt cx="9144000" cy="461963"/>
          </a:xfrm>
        </p:grpSpPr>
        <p:sp>
          <p:nvSpPr>
            <p:cNvPr id="11" name="正方形/長方形 10"/>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12" name="正方形/長方形 11"/>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3" name="タイトル 1"/>
          <p:cNvSpPr txBox="1">
            <a:spLocks/>
          </p:cNvSpPr>
          <p:nvPr/>
        </p:nvSpPr>
        <p:spPr>
          <a:xfrm>
            <a:off x="376032" y="57600"/>
            <a:ext cx="923728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400" b="1" dirty="0" smtClean="0">
                <a:solidFill>
                  <a:prstClr val="black"/>
                </a:solidFill>
                <a:latin typeface="メイリオ" pitchFamily="50" charset="-128"/>
                <a:ea typeface="メイリオ" pitchFamily="50" charset="-128"/>
                <a:cs typeface="メイリオ" pitchFamily="50" charset="-128"/>
              </a:rPr>
              <a:t>平成</a:t>
            </a:r>
            <a:r>
              <a:rPr lang="en-US" altLang="ja-JP" sz="2400" b="1" dirty="0" smtClean="0">
                <a:solidFill>
                  <a:prstClr val="black"/>
                </a:solidFill>
                <a:latin typeface="メイリオ" pitchFamily="50" charset="-128"/>
                <a:ea typeface="メイリオ" pitchFamily="50" charset="-128"/>
                <a:cs typeface="メイリオ" pitchFamily="50" charset="-128"/>
              </a:rPr>
              <a:t>31</a:t>
            </a:r>
            <a:r>
              <a:rPr lang="ja-JP" altLang="en-US" sz="2400" b="1" dirty="0" smtClean="0">
                <a:solidFill>
                  <a:prstClr val="black"/>
                </a:solidFill>
                <a:latin typeface="メイリオ" pitchFamily="50" charset="-128"/>
                <a:ea typeface="メイリオ" pitchFamily="50" charset="-128"/>
                <a:cs typeface="メイリオ" pitchFamily="50" charset="-128"/>
              </a:rPr>
              <a:t>年度　東京ホームタウンプロジェクトの</a:t>
            </a:r>
            <a:r>
              <a:rPr lang="ja-JP" altLang="en-US" sz="2400" b="1" u="sng" dirty="0" smtClean="0">
                <a:solidFill>
                  <a:prstClr val="black"/>
                </a:solidFill>
                <a:latin typeface="メイリオ" pitchFamily="50" charset="-128"/>
                <a:ea typeface="メイリオ" pitchFamily="50" charset="-128"/>
                <a:cs typeface="メイリオ" pitchFamily="50" charset="-128"/>
              </a:rPr>
              <a:t>地域団体向け</a:t>
            </a:r>
            <a:r>
              <a:rPr lang="ja-JP" altLang="en-US" sz="2400" b="1" dirty="0" smtClean="0">
                <a:solidFill>
                  <a:prstClr val="black"/>
                </a:solidFill>
                <a:latin typeface="メイリオ" pitchFamily="50" charset="-128"/>
                <a:ea typeface="メイリオ" pitchFamily="50" charset="-128"/>
                <a:cs typeface="メイリオ" pitchFamily="50" charset="-128"/>
              </a:rPr>
              <a:t>支援</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3" name="正方形/長方形 2"/>
          <p:cNvSpPr/>
          <p:nvPr/>
        </p:nvSpPr>
        <p:spPr>
          <a:xfrm>
            <a:off x="5400301" y="2667236"/>
            <a:ext cx="234026" cy="216024"/>
          </a:xfrm>
          <a:prstGeom prst="rect">
            <a:avLst/>
          </a:prstGeom>
          <a:solidFill>
            <a:srgbClr val="E2705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4674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5300" y="620714"/>
            <a:ext cx="8915400" cy="648047"/>
          </a:xfrm>
        </p:spPr>
        <p:txBody>
          <a:bodyPr/>
          <a:lstStyle/>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プロボノ</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による支援が、地域福祉の現場において効果的に活用されるために、具体的かつ実用性の高い成果物の提供を目標とする</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「プロジェクト型支援」</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を行っていきます。</a:t>
            </a:r>
          </a:p>
        </p:txBody>
      </p:sp>
      <p:sp>
        <p:nvSpPr>
          <p:cNvPr id="7" name="角丸四角形 6"/>
          <p:cNvSpPr/>
          <p:nvPr/>
        </p:nvSpPr>
        <p:spPr>
          <a:xfrm>
            <a:off x="428497" y="1340768"/>
            <a:ext cx="2476500" cy="720080"/>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b="1" dirty="0">
                <a:solidFill>
                  <a:prstClr val="black"/>
                </a:solidFill>
                <a:latin typeface="メイリオ" pitchFamily="50" charset="-128"/>
                <a:ea typeface="メイリオ" pitchFamily="50" charset="-128"/>
              </a:rPr>
              <a:t>地域福祉の</a:t>
            </a:r>
            <a:endParaRPr lang="en-US" altLang="ja-JP" b="1" dirty="0">
              <a:solidFill>
                <a:prstClr val="black"/>
              </a:solidFill>
              <a:latin typeface="メイリオ" pitchFamily="50" charset="-128"/>
              <a:ea typeface="メイリオ" pitchFamily="50" charset="-128"/>
            </a:endParaRPr>
          </a:p>
          <a:p>
            <a:pPr algn="ctr" fontAlgn="base">
              <a:spcBef>
                <a:spcPct val="0"/>
              </a:spcBef>
              <a:spcAft>
                <a:spcPct val="0"/>
              </a:spcAft>
              <a:defRPr/>
            </a:pPr>
            <a:r>
              <a:rPr lang="ja-JP" altLang="en-US" b="1" dirty="0">
                <a:solidFill>
                  <a:prstClr val="black"/>
                </a:solidFill>
                <a:latin typeface="メイリオ" pitchFamily="50" charset="-128"/>
                <a:ea typeface="メイリオ" pitchFamily="50" charset="-128"/>
              </a:rPr>
              <a:t>担い手団体</a:t>
            </a:r>
            <a:endParaRPr lang="en-US" altLang="ja-JP" b="1" dirty="0">
              <a:solidFill>
                <a:prstClr val="black"/>
              </a:solidFill>
              <a:latin typeface="メイリオ" pitchFamily="50" charset="-128"/>
              <a:ea typeface="メイリオ" pitchFamily="50" charset="-128"/>
            </a:endParaRPr>
          </a:p>
        </p:txBody>
      </p:sp>
      <p:sp>
        <p:nvSpPr>
          <p:cNvPr id="8" name="角丸四角形 7"/>
          <p:cNvSpPr/>
          <p:nvPr/>
        </p:nvSpPr>
        <p:spPr>
          <a:xfrm>
            <a:off x="7006701" y="1340768"/>
            <a:ext cx="2476500" cy="720080"/>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b="1" dirty="0">
                <a:solidFill>
                  <a:prstClr val="black"/>
                </a:solidFill>
                <a:latin typeface="メイリオ" pitchFamily="50" charset="-128"/>
                <a:ea typeface="メイリオ" pitchFamily="50" charset="-128"/>
              </a:rPr>
              <a:t>プロボノワーカー</a:t>
            </a:r>
            <a:endParaRPr lang="en-US" altLang="ja-JP" b="1" dirty="0">
              <a:solidFill>
                <a:prstClr val="black"/>
              </a:solidFill>
              <a:latin typeface="メイリオ" pitchFamily="50" charset="-128"/>
              <a:ea typeface="メイリオ" pitchFamily="50" charset="-128"/>
            </a:endParaRPr>
          </a:p>
          <a:p>
            <a:pPr algn="ctr" fontAlgn="base">
              <a:spcBef>
                <a:spcPct val="0"/>
              </a:spcBef>
              <a:spcAft>
                <a:spcPct val="0"/>
              </a:spcAft>
              <a:defRPr/>
            </a:pPr>
            <a:r>
              <a:rPr lang="ja-JP" altLang="en-US" sz="1400" b="1" dirty="0">
                <a:solidFill>
                  <a:prstClr val="black"/>
                </a:solidFill>
                <a:latin typeface="メイリオ" pitchFamily="50" charset="-128"/>
                <a:ea typeface="メイリオ" pitchFamily="50" charset="-128"/>
              </a:rPr>
              <a:t>（企業人等ボランティア）</a:t>
            </a:r>
            <a:endParaRPr lang="en-US" altLang="ja-JP" sz="1400" b="1" dirty="0">
              <a:solidFill>
                <a:prstClr val="black"/>
              </a:solidFill>
              <a:latin typeface="メイリオ" pitchFamily="50" charset="-128"/>
              <a:ea typeface="メイリオ" pitchFamily="50" charset="-128"/>
            </a:endParaRPr>
          </a:p>
        </p:txBody>
      </p:sp>
      <p:cxnSp>
        <p:nvCxnSpPr>
          <p:cNvPr id="9" name="直線矢印コネクタ 8"/>
          <p:cNvCxnSpPr/>
          <p:nvPr/>
        </p:nvCxnSpPr>
        <p:spPr>
          <a:xfrm>
            <a:off x="2904997" y="1772818"/>
            <a:ext cx="4101704" cy="1587"/>
          </a:xfrm>
          <a:prstGeom prst="straightConnector1">
            <a:avLst/>
          </a:prstGeom>
          <a:ln w="76200">
            <a:solidFill>
              <a:schemeClr val="accent5">
                <a:lumMod val="20000"/>
                <a:lumOff val="8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3718459" y="1340768"/>
            <a:ext cx="2476500" cy="720080"/>
          </a:xfrm>
          <a:prstGeom prst="roundRect">
            <a:avLst/>
          </a:prstGeom>
          <a:solidFill>
            <a:schemeClr val="accent5">
              <a:lumMod val="20000"/>
              <a:lumOff val="80000"/>
            </a:schemeClr>
          </a:solidFill>
          <a:ln w="6350">
            <a:solidFill>
              <a:schemeClr val="bg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b="1" dirty="0">
                <a:solidFill>
                  <a:prstClr val="black"/>
                </a:solidFill>
                <a:latin typeface="メイリオ" pitchFamily="50" charset="-128"/>
                <a:ea typeface="メイリオ" pitchFamily="50" charset="-128"/>
              </a:rPr>
              <a:t>事務局</a:t>
            </a:r>
          </a:p>
        </p:txBody>
      </p:sp>
      <p:pic>
        <p:nvPicPr>
          <p:cNvPr id="17"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424" y="5291256"/>
            <a:ext cx="1805257" cy="13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C:\Users\iritani\Pictures\WS000018.png"/>
          <p:cNvPicPr>
            <a:picLocks noChangeAspect="1" noChangeArrowheads="1"/>
          </p:cNvPicPr>
          <p:nvPr/>
        </p:nvPicPr>
        <p:blipFill>
          <a:blip r:embed="rId3" cstate="email">
            <a:extLst>
              <a:ext uri="{28A0092B-C50C-407E-A947-70E740481C1C}">
                <a14:useLocalDpi xmlns:a14="http://schemas.microsoft.com/office/drawing/2010/main"/>
              </a:ext>
            </a:extLst>
          </a:blip>
          <a:srcRect l="5844" t="5844" r="14366" b="14366"/>
          <a:stretch>
            <a:fillRect/>
          </a:stretch>
        </p:blipFill>
        <p:spPr bwMode="auto">
          <a:xfrm>
            <a:off x="4499266" y="5062824"/>
            <a:ext cx="1406156" cy="167854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3" descr="C:\Users\iritani\Pictures\WS00001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70796" y="4939545"/>
            <a:ext cx="1445439" cy="17241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7356" y="4983700"/>
            <a:ext cx="2223247" cy="1368152"/>
          </a:xfrm>
          <a:prstGeom prst="rect">
            <a:avLst/>
          </a:prstGeom>
          <a:noFill/>
          <a:ln w="3175">
            <a:noFill/>
            <a:miter lim="800000"/>
            <a:headEnd/>
            <a:tailEnd/>
          </a:ln>
          <a:effectLst>
            <a:outerShdw blurRad="63500" sx="102000" sy="102000" algn="ctr" rotWithShape="0">
              <a:prstClr val="black">
                <a:alpha val="40000"/>
              </a:prstClr>
            </a:outerShdw>
          </a:effectLst>
        </p:spPr>
      </p:pic>
      <p:pic>
        <p:nvPicPr>
          <p:cNvPr id="2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4500" y="5271735"/>
            <a:ext cx="2204996" cy="1444227"/>
          </a:xfrm>
          <a:prstGeom prst="rect">
            <a:avLst/>
          </a:prstGeom>
          <a:solidFill>
            <a:schemeClr val="bg1"/>
          </a:solidFill>
          <a:ln>
            <a:noFill/>
          </a:ln>
          <a:effectLst>
            <a:outerShdw blurRad="63500" sx="102000" sy="102000" algn="ctr" rotWithShape="0">
              <a:prstClr val="black">
                <a:alpha val="40000"/>
              </a:prstClr>
            </a:outerShdw>
          </a:effectLst>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50928" y="5153984"/>
            <a:ext cx="185393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 name="角丸四角形 15"/>
          <p:cNvSpPr/>
          <p:nvPr/>
        </p:nvSpPr>
        <p:spPr>
          <a:xfrm rot="10800000" flipV="1">
            <a:off x="1086318" y="4471916"/>
            <a:ext cx="7751101" cy="539006"/>
          </a:xfrm>
          <a:prstGeom prst="roundRect">
            <a:avLst/>
          </a:prstGeom>
          <a:solidFill>
            <a:schemeClr val="accent5">
              <a:lumMod val="20000"/>
              <a:lumOff val="80000"/>
            </a:schemeClr>
          </a:solidFill>
          <a:ln w="2857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r>
              <a:rPr lang="ja-JP" altLang="en-US" b="1" dirty="0">
                <a:solidFill>
                  <a:prstClr val="black"/>
                </a:solidFill>
                <a:latin typeface="メイリオ" pitchFamily="50" charset="-128"/>
                <a:ea typeface="メイリオ" pitchFamily="50" charset="-128"/>
              </a:rPr>
              <a:t>支援先団体の運営基盤強化に役立つ具体的な成果物を提供</a:t>
            </a:r>
            <a:endParaRPr lang="en-US" altLang="ja-JP" b="1" dirty="0">
              <a:solidFill>
                <a:prstClr val="black"/>
              </a:solidFill>
              <a:latin typeface="メイリオ" pitchFamily="50" charset="-128"/>
              <a:ea typeface="メイリオ" pitchFamily="50" charset="-128"/>
            </a:endParaRPr>
          </a:p>
        </p:txBody>
      </p:sp>
      <p:sp>
        <p:nvSpPr>
          <p:cNvPr id="27" name="正方形/長方形 26"/>
          <p:cNvSpPr/>
          <p:nvPr/>
        </p:nvSpPr>
        <p:spPr>
          <a:xfrm>
            <a:off x="5265034" y="2215191"/>
            <a:ext cx="4290478" cy="1838376"/>
          </a:xfrm>
          <a:prstGeom prst="rect">
            <a:avLst/>
          </a:prstGeom>
          <a:solidFill>
            <a:schemeClr val="accent6">
              <a:lumMod val="20000"/>
              <a:lumOff val="80000"/>
            </a:schemeClr>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中・長期プロジェクト</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「ホームタウンプロボノ」</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月頃予定</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ヵ月の期間をかけて、支援先団体が必要とする運営基盤強化につながる成果物を提供</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428499" y="2215194"/>
            <a:ext cx="4290478" cy="1865411"/>
          </a:xfrm>
          <a:prstGeom prst="rect">
            <a:avLst/>
          </a:prstGeom>
          <a:solidFill>
            <a:srgbClr val="FFFF99"/>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短期プロジェクト</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「プロボノ１</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DAY</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チャレンジ」</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（土）開催</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ヵ月の準備期間＋本番</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日に限定したプロボノ体験型企画。</a:t>
            </a:r>
            <a:endParaRPr lang="en-US" altLang="ja-JP" sz="1600" dirty="0">
              <a:solidFill>
                <a:prstClr val="black"/>
              </a:solidFill>
              <a:latin typeface="メイリオ" pitchFamily="50" charset="-128"/>
              <a:ea typeface="メイリオ" pitchFamily="50" charset="-128"/>
            </a:endParaRPr>
          </a:p>
          <a:p>
            <a:pPr fontAlgn="base">
              <a:spcBef>
                <a:spcPct val="0"/>
              </a:spcBef>
              <a:spcAft>
                <a:spcPct val="0"/>
              </a:spcAft>
            </a:pPr>
            <a:r>
              <a:rPr lang="ja-JP" altLang="en-US" sz="1600" dirty="0">
                <a:solidFill>
                  <a:prstClr val="black"/>
                </a:solidFill>
                <a:latin typeface="メイリオ" pitchFamily="50" charset="-128"/>
                <a:ea typeface="メイリオ" pitchFamily="50" charset="-128"/>
              </a:rPr>
              <a:t>短期間で実現可能な成果物の提供にチャレンジします。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0" y="-27384"/>
            <a:ext cx="9906000" cy="461963"/>
            <a:chOff x="0" y="0"/>
            <a:chExt cx="9144000" cy="461963"/>
          </a:xfrm>
        </p:grpSpPr>
        <p:sp>
          <p:nvSpPr>
            <p:cNvPr id="20" name="正方形/長方形 19"/>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endParaRPr lang="ja-JP" altLang="en-US" sz="1000" dirty="0">
                <a:solidFill>
                  <a:prstClr val="black"/>
                </a:solidFill>
                <a:latin typeface="メイリオ" pitchFamily="50" charset="-128"/>
                <a:ea typeface="メイリオ" pitchFamily="50" charset="-128"/>
              </a:endParaRPr>
            </a:p>
          </p:txBody>
        </p:sp>
        <p:sp>
          <p:nvSpPr>
            <p:cNvPr id="21" name="正方形/長方形 20"/>
            <p:cNvSpPr/>
            <p:nvPr/>
          </p:nvSpPr>
          <p:spPr>
            <a:xfrm>
              <a:off x="211679" y="88056"/>
              <a:ext cx="101219" cy="330299"/>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endParaRPr lang="ja-JP" altLang="en-US" sz="1000" dirty="0">
                <a:solidFill>
                  <a:prstClr val="black"/>
                </a:solidFill>
                <a:latin typeface="メイリオ" pitchFamily="50" charset="-128"/>
                <a:ea typeface="メイリオ" pitchFamily="50" charset="-128"/>
              </a:endParaRPr>
            </a:p>
          </p:txBody>
        </p:sp>
      </p:grpSp>
      <p:sp>
        <p:nvSpPr>
          <p:cNvPr id="2" name="タイトル 1"/>
          <p:cNvSpPr>
            <a:spLocks noGrp="1"/>
          </p:cNvSpPr>
          <p:nvPr>
            <p:ph type="title"/>
          </p:nvPr>
        </p:nvSpPr>
        <p:spPr>
          <a:xfrm>
            <a:off x="495300" y="59159"/>
            <a:ext cx="9237280" cy="4175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gn="l" eaLnBrk="1" hangingPunct="1">
              <a:lnSpc>
                <a:spcPct val="90000"/>
              </a:lnSpc>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プロボノによる地域福祉の担い手団体への支援（平成</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矢印: 下 10">
            <a:extLst>
              <a:ext uri="{FF2B5EF4-FFF2-40B4-BE49-F238E27FC236}">
                <a16:creationId xmlns:a16="http://schemas.microsoft.com/office/drawing/2014/main" id="{DC1E4E00-1B21-4D42-8FCA-9CBC2F1752B7}"/>
              </a:ext>
            </a:extLst>
          </p:cNvPr>
          <p:cNvSpPr/>
          <p:nvPr/>
        </p:nvSpPr>
        <p:spPr>
          <a:xfrm>
            <a:off x="4259788" y="4059354"/>
            <a:ext cx="1404156" cy="539007"/>
          </a:xfrm>
          <a:prstGeom prst="downArrow">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4</a:t>
            </a:fld>
            <a:endParaRPr lang="ja-JP" altLang="en-US" sz="1800" dirty="0">
              <a:solidFill>
                <a:schemeClr val="tx1"/>
              </a:solidFill>
            </a:endParaRPr>
          </a:p>
        </p:txBody>
      </p:sp>
    </p:spTree>
    <p:extLst>
      <p:ext uri="{BB962C8B-B14F-4D97-AF65-F5344CB8AC3E}">
        <p14:creationId xmlns:p14="http://schemas.microsoft.com/office/powerpoint/2010/main" val="97467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二等辺三角形 45"/>
          <p:cNvSpPr/>
          <p:nvPr/>
        </p:nvSpPr>
        <p:spPr>
          <a:xfrm rot="10800000">
            <a:off x="703282" y="4717628"/>
            <a:ext cx="1752357" cy="798812"/>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 name="二等辺三角形 5"/>
          <p:cNvSpPr/>
          <p:nvPr/>
        </p:nvSpPr>
        <p:spPr>
          <a:xfrm rot="5400000">
            <a:off x="2920501" y="2849574"/>
            <a:ext cx="1752357" cy="798812"/>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chemeClr val="tx1"/>
              </a:solidFill>
            </a:endParaRPr>
          </a:p>
        </p:txBody>
      </p:sp>
      <p:pic>
        <p:nvPicPr>
          <p:cNvPr id="4" name="Picture 28" descr="THTP_logo_out3"/>
          <p:cNvPicPr>
            <a:picLocks noChangeAspect="1" noChangeArrowheads="1"/>
          </p:cNvPicPr>
          <p:nvPr/>
        </p:nvPicPr>
        <p:blipFill>
          <a:blip r:embed="rId3" cstate="email">
            <a:extLst>
              <a:ext uri="{28A0092B-C50C-407E-A947-70E740481C1C}">
                <a14:useLocalDpi xmlns:a14="http://schemas.microsoft.com/office/drawing/2010/main"/>
              </a:ext>
            </a:extLst>
          </a:blip>
          <a:srcRect b="10654"/>
          <a:stretch>
            <a:fillRect/>
          </a:stretch>
        </p:blipFill>
        <p:spPr bwMode="auto">
          <a:xfrm>
            <a:off x="25444" y="629783"/>
            <a:ext cx="3024000" cy="7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3049444" y="609131"/>
            <a:ext cx="6796518" cy="8448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bIns="0" rtlCol="0" anchor="ct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企業にお勤めの</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代のプレシニア</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世代</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に対して地域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貢献活動への参加を呼びかけ、地域に役立ちながら自身の幸福感や健康感の向上につなげていただくとともに、地域貢献活動を活性化させ、支え合う地域づくりを推進</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2251" y="1653721"/>
            <a:ext cx="3509688" cy="33754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69939" y="1566364"/>
            <a:ext cx="3492000" cy="352895"/>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ライフシフトセミナー</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」の開催</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28497" y="2276872"/>
            <a:ext cx="9205023" cy="19442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52251" y="1851089"/>
            <a:ext cx="3821263" cy="48655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日程</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21:00</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日（土）</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16:00</a:t>
            </a:r>
          </a:p>
          <a:p>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場所</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】3331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Arts Chiyoda</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（予定）</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対象者</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等に勤める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a:t>
            </a:r>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74638" indent="-274638"/>
            <a:r>
              <a:rPr lang="ja-JP" altLang="en-US"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　員</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名程度</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東京都の現状等に関する検定試験・ミニ解説</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ライフシフト実践者のトークライブ　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751594" y="1653720"/>
            <a:ext cx="6094368" cy="33754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角丸四角形 31"/>
          <p:cNvSpPr/>
          <p:nvPr/>
        </p:nvSpPr>
        <p:spPr>
          <a:xfrm>
            <a:off x="3796680" y="1546459"/>
            <a:ext cx="3809778" cy="352895"/>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ライフシフト</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プログラム」の実施</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3713648" y="1818536"/>
            <a:ext cx="6100912" cy="34140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対象者</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企業等に勤める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　</a:t>
            </a:r>
            <a:r>
              <a:rPr lang="en-US" altLang="ja-JP"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生活支援コーディネーター等の参加も可</a:t>
            </a:r>
            <a:endParaRPr lang="en-US" altLang="ja-JP"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　員</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名程度（企業人</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チーム</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団体に対し、</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チームが切磋琢磨し、支援先に役立つ成果物</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の提供</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を目指す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全体で</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か月</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程度（</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8/31</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9/7</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9/20</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91859" y="2026175"/>
            <a:ext cx="3221901" cy="762745"/>
          </a:xfrm>
          <a:prstGeom prst="rect">
            <a:avLst/>
          </a:prstGeom>
        </p:spPr>
        <p:style>
          <a:lnRef idx="2">
            <a:schemeClr val="accent6"/>
          </a:lnRef>
          <a:fillRef idx="1">
            <a:schemeClr val="lt1"/>
          </a:fillRef>
          <a:effectRef idx="0">
            <a:schemeClr val="accent6"/>
          </a:effectRef>
          <a:fontRef idx="minor">
            <a:schemeClr val="dk1"/>
          </a:fontRef>
        </p:style>
        <p:txBody>
          <a:bodyPr lIns="36000" rIns="36000" bIns="0" rtlCol="0" anchor="ctr"/>
          <a:lstStyle/>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企業人等に地域貢献活動の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魅力を</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紹介し、定年前後からの社会参加を促すセミナーを開催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864496" y="1988840"/>
            <a:ext cx="5868084" cy="553809"/>
          </a:xfrm>
          <a:prstGeom prst="rect">
            <a:avLst/>
          </a:prstGeom>
        </p:spPr>
        <p:style>
          <a:lnRef idx="2">
            <a:schemeClr val="accent6"/>
          </a:lnRef>
          <a:fillRef idx="1">
            <a:schemeClr val="lt1"/>
          </a:fillRef>
          <a:effectRef idx="0">
            <a:schemeClr val="accent6"/>
          </a:effectRef>
          <a:fontRef idx="minor">
            <a:schemeClr val="dk1"/>
          </a:fontRef>
        </p:style>
        <p:txBody>
          <a:bodyPr bIns="0" rtlCol="0" anchor="ctr"/>
          <a:lstStyle/>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等に対するプロボノ活動に参加し、自身のキャリアを振り返るとともに、地域貢献活動への参加を促す研修プログラムを実施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3985668" y="3974584"/>
            <a:ext cx="4633349" cy="930054"/>
            <a:chOff x="4803013" y="2940858"/>
            <a:chExt cx="4633349" cy="930054"/>
          </a:xfrm>
        </p:grpSpPr>
        <p:sp>
          <p:nvSpPr>
            <p:cNvPr id="35" name="ホームベース 59">
              <a:extLst>
                <a:ext uri="{FF2B5EF4-FFF2-40B4-BE49-F238E27FC236}">
                  <a16:creationId xmlns:a16="http://schemas.microsoft.com/office/drawing/2014/main" id="{0773155B-67F6-40D6-8CB9-493254BF5298}"/>
                </a:ext>
              </a:extLst>
            </p:cNvPr>
            <p:cNvSpPr/>
            <p:nvPr/>
          </p:nvSpPr>
          <p:spPr bwMode="auto">
            <a:xfrm>
              <a:off x="5983462" y="3242494"/>
              <a:ext cx="1092000" cy="408968"/>
            </a:xfrm>
            <a:prstGeom prst="homePlate">
              <a:avLst>
                <a:gd name="adj" fmla="val 22243"/>
              </a:avLst>
            </a:prstGeom>
            <a:solidFill>
              <a:srgbClr val="F3FBFB"/>
            </a:solidFill>
            <a:ln>
              <a:solidFill>
                <a:schemeClr val="bg1">
                  <a:lumMod val="65000"/>
                </a:schemeClr>
              </a:solidFill>
            </a:ln>
          </p:spPr>
          <p:txBody>
            <a:bodyPr vert="horz" wrap="square" lIns="72000" tIns="42292" rIns="72000" bIns="0" numCol="1" rtlCol="0" anchor="ctr" anchorCtr="0" compatLnSpc="1">
              <a:prstTxWarp prst="textNoShape">
                <a:avLst/>
              </a:prstTxWarp>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ヒアリング</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目標設定</a:t>
              </a:r>
            </a:p>
          </p:txBody>
        </p:sp>
        <p:sp>
          <p:nvSpPr>
            <p:cNvPr id="36" name="ホームベース 62">
              <a:extLst>
                <a:ext uri="{FF2B5EF4-FFF2-40B4-BE49-F238E27FC236}">
                  <a16:creationId xmlns:a16="http://schemas.microsoft.com/office/drawing/2014/main" id="{037F3F29-F259-4E6E-BEB8-50BD2014E579}"/>
                </a:ext>
              </a:extLst>
            </p:cNvPr>
            <p:cNvSpPr/>
            <p:nvPr/>
          </p:nvSpPr>
          <p:spPr bwMode="auto">
            <a:xfrm>
              <a:off x="7163912" y="3232916"/>
              <a:ext cx="1092000" cy="408968"/>
            </a:xfrm>
            <a:prstGeom prst="homePlate">
              <a:avLst>
                <a:gd name="adj" fmla="val 22243"/>
              </a:avLst>
            </a:prstGeom>
            <a:solidFill>
              <a:srgbClr val="F3FBFB"/>
            </a:solidFill>
            <a:ln>
              <a:solidFill>
                <a:schemeClr val="bg1">
                  <a:lumMod val="65000"/>
                </a:schemeClr>
              </a:solidFill>
            </a:ln>
          </p:spPr>
          <p:txBody>
            <a:bodyPr vert="horz" wrap="square" lIns="72000" tIns="42292" rIns="72000" bIns="0" numCol="1" rtlCol="0" anchor="ctr" anchorCtr="0" compatLnSpc="1">
              <a:prstTxWarp prst="textNoShape">
                <a:avLst/>
              </a:prstTxWarp>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フィールド</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ワーク</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ホームベース 77">
              <a:extLst>
                <a:ext uri="{FF2B5EF4-FFF2-40B4-BE49-F238E27FC236}">
                  <a16:creationId xmlns:a16="http://schemas.microsoft.com/office/drawing/2014/main" id="{71071E7B-81C4-4F5A-AD94-57F199A7043B}"/>
                </a:ext>
              </a:extLst>
            </p:cNvPr>
            <p:cNvSpPr/>
            <p:nvPr/>
          </p:nvSpPr>
          <p:spPr bwMode="auto">
            <a:xfrm>
              <a:off x="8344362" y="3232916"/>
              <a:ext cx="1092000" cy="408968"/>
            </a:xfrm>
            <a:prstGeom prst="homePlate">
              <a:avLst>
                <a:gd name="adj" fmla="val 22243"/>
              </a:avLst>
            </a:prstGeom>
            <a:solidFill>
              <a:srgbClr val="F3FBFB"/>
            </a:solidFill>
            <a:ln>
              <a:solidFill>
                <a:schemeClr val="bg1">
                  <a:lumMod val="65000"/>
                </a:schemeClr>
              </a:solidFill>
            </a:ln>
          </p:spPr>
          <p:txBody>
            <a:bodyPr vert="horz" wrap="square" lIns="72000" tIns="42292" rIns="72000" bIns="0" numCol="1" rtlCol="0" anchor="ctr" anchorCtr="0" compatLnSpc="1">
              <a:prstTxWarp prst="textNoShape">
                <a:avLst/>
              </a:prstTxWarp>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成果提案</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キャリア展望</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51">
              <a:extLst>
                <a:ext uri="{FF2B5EF4-FFF2-40B4-BE49-F238E27FC236}">
                  <a16:creationId xmlns:a16="http://schemas.microsoft.com/office/drawing/2014/main" id="{57F1D5BD-33CA-45C4-B0DE-86B5B8BA6B29}"/>
                </a:ext>
              </a:extLst>
            </p:cNvPr>
            <p:cNvSpPr/>
            <p:nvPr/>
          </p:nvSpPr>
          <p:spPr bwMode="auto">
            <a:xfrm>
              <a:off x="5983462" y="2949659"/>
              <a:ext cx="663000" cy="252000"/>
            </a:xfrm>
            <a:prstGeom prst="roundRect">
              <a:avLst>
                <a:gd name="adj" fmla="val 20817"/>
              </a:avLst>
            </a:prstGeom>
            <a:solidFill>
              <a:schemeClr val="bg1"/>
            </a:solidFill>
            <a:ln>
              <a:solidFill>
                <a:schemeClr val="accent3">
                  <a:lumMod val="50000"/>
                </a:schemeClr>
              </a:solidFill>
            </a:ln>
          </p:spPr>
          <p:txBody>
            <a:bodyPr vert="horz" wrap="square" lIns="84584" tIns="42292" rIns="84584" bIns="0" numCol="1" rtlCol="0" anchor="ctr" anchorCtr="0" compatLnSpc="1">
              <a:prstTxWarp prst="textNoShape">
                <a:avLst/>
              </a:prstTxWarp>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87">
              <a:extLst>
                <a:ext uri="{FF2B5EF4-FFF2-40B4-BE49-F238E27FC236}">
                  <a16:creationId xmlns:a16="http://schemas.microsoft.com/office/drawing/2014/main" id="{9B68A4AF-B44C-4625-9666-4BE420771C82}"/>
                </a:ext>
              </a:extLst>
            </p:cNvPr>
            <p:cNvSpPr/>
            <p:nvPr/>
          </p:nvSpPr>
          <p:spPr bwMode="auto">
            <a:xfrm>
              <a:off x="7378412" y="2940858"/>
              <a:ext cx="663000" cy="252000"/>
            </a:xfrm>
            <a:prstGeom prst="roundRect">
              <a:avLst>
                <a:gd name="adj" fmla="val 20817"/>
              </a:avLst>
            </a:prstGeom>
            <a:solidFill>
              <a:schemeClr val="bg1"/>
            </a:solidFill>
            <a:ln>
              <a:solidFill>
                <a:schemeClr val="accent3">
                  <a:lumMod val="50000"/>
                </a:schemeClr>
              </a:solidFill>
            </a:ln>
          </p:spPr>
          <p:txBody>
            <a:bodyPr vert="horz" wrap="square" lIns="84584" tIns="42292" rIns="84584" bIns="0" numCol="1" rtlCol="0" anchor="ctr" anchorCtr="0" compatLnSpc="1">
              <a:prstTxWarp prst="textNoShape">
                <a:avLst/>
              </a:prstTxWarp>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96">
              <a:extLst>
                <a:ext uri="{FF2B5EF4-FFF2-40B4-BE49-F238E27FC236}">
                  <a16:creationId xmlns:a16="http://schemas.microsoft.com/office/drawing/2014/main" id="{FFC9988A-CF95-4A24-85A2-72112C10F5BE}"/>
                </a:ext>
              </a:extLst>
            </p:cNvPr>
            <p:cNvSpPr/>
            <p:nvPr/>
          </p:nvSpPr>
          <p:spPr bwMode="auto">
            <a:xfrm>
              <a:off x="8773362" y="2940858"/>
              <a:ext cx="663000" cy="252000"/>
            </a:xfrm>
            <a:prstGeom prst="roundRect">
              <a:avLst>
                <a:gd name="adj" fmla="val 20817"/>
              </a:avLst>
            </a:prstGeom>
            <a:solidFill>
              <a:schemeClr val="bg1"/>
            </a:solidFill>
            <a:ln>
              <a:solidFill>
                <a:schemeClr val="accent3">
                  <a:lumMod val="50000"/>
                </a:schemeClr>
              </a:solidFill>
            </a:ln>
          </p:spPr>
          <p:txBody>
            <a:bodyPr vert="horz" wrap="square" lIns="84584" tIns="42292" rIns="84584" bIns="0" numCol="1" rtlCol="0" anchor="ctr" anchorCtr="0" compatLnSpc="1">
              <a:prstTxWarp prst="textNoShape">
                <a:avLst/>
              </a:prstTxWarp>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ホームベース 49">
              <a:extLst>
                <a:ext uri="{FF2B5EF4-FFF2-40B4-BE49-F238E27FC236}">
                  <a16:creationId xmlns:a16="http://schemas.microsoft.com/office/drawing/2014/main" id="{7C4C4192-F9B6-4F6F-B50C-E75DCB99B4A8}"/>
                </a:ext>
              </a:extLst>
            </p:cNvPr>
            <p:cNvSpPr/>
            <p:nvPr/>
          </p:nvSpPr>
          <p:spPr bwMode="auto">
            <a:xfrm>
              <a:off x="4803013" y="3237705"/>
              <a:ext cx="1092000" cy="408968"/>
            </a:xfrm>
            <a:prstGeom prst="homePlate">
              <a:avLst>
                <a:gd name="adj" fmla="val 22243"/>
              </a:avLst>
            </a:prstGeom>
            <a:solidFill>
              <a:srgbClr val="F3FBFB"/>
            </a:solidFill>
            <a:ln>
              <a:solidFill>
                <a:schemeClr val="bg1">
                  <a:lumMod val="65000"/>
                </a:schemeClr>
              </a:solidFill>
            </a:ln>
          </p:spPr>
          <p:txBody>
            <a:bodyPr vert="horz" wrap="square" lIns="72000" tIns="42292" rIns="72000" bIns="0" numCol="1" rtlCol="0" anchor="ctr" anchorCtr="0" compatLnSpc="1">
              <a:prstTxWarp prst="textNoShape">
                <a:avLst/>
              </a:prstTxWarp>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キャリア検討</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基礎学習</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50">
              <a:extLst>
                <a:ext uri="{FF2B5EF4-FFF2-40B4-BE49-F238E27FC236}">
                  <a16:creationId xmlns:a16="http://schemas.microsoft.com/office/drawing/2014/main" id="{DA58ADFC-E0A4-4E5C-A1F1-D1E5752D2B84}"/>
                </a:ext>
              </a:extLst>
            </p:cNvPr>
            <p:cNvSpPr/>
            <p:nvPr/>
          </p:nvSpPr>
          <p:spPr bwMode="auto">
            <a:xfrm>
              <a:off x="4803013" y="2943795"/>
              <a:ext cx="663000" cy="252000"/>
            </a:xfrm>
            <a:prstGeom prst="roundRect">
              <a:avLst>
                <a:gd name="adj" fmla="val 20817"/>
              </a:avLst>
            </a:prstGeom>
            <a:solidFill>
              <a:schemeClr val="bg1"/>
            </a:solidFill>
            <a:ln>
              <a:solidFill>
                <a:schemeClr val="accent3">
                  <a:lumMod val="50000"/>
                </a:schemeClr>
              </a:solidFill>
            </a:ln>
          </p:spPr>
          <p:txBody>
            <a:bodyPr vert="horz" wrap="square" lIns="84584" tIns="42292" rIns="84584" bIns="0" numCol="1" rtlCol="0" anchor="ctr" anchorCtr="0" compatLnSpc="1">
              <a:prstTxWarp prst="textNoShape">
                <a:avLst/>
              </a:prstTxWarp>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右矢印 2"/>
            <p:cNvSpPr/>
            <p:nvPr/>
          </p:nvSpPr>
          <p:spPr>
            <a:xfrm>
              <a:off x="5980362" y="3726912"/>
              <a:ext cx="3456000" cy="1440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050" dirty="0"/>
                <a:t>プロボノ活動</a:t>
              </a:r>
              <a:endParaRPr kumimoji="1" lang="ja-JP" altLang="en-US" sz="1050" dirty="0"/>
            </a:p>
          </p:txBody>
        </p:sp>
        <p:sp>
          <p:nvSpPr>
            <p:cNvPr id="43" name="テキスト ボックス 42">
              <a:extLst>
                <a:ext uri="{FF2B5EF4-FFF2-40B4-BE49-F238E27FC236}">
                  <a16:creationId xmlns:a16="http://schemas.microsoft.com/office/drawing/2014/main" id="{D5E88303-7164-4890-AFDF-5D66B0769B72}"/>
                </a:ext>
              </a:extLst>
            </p:cNvPr>
            <p:cNvSpPr txBox="1"/>
            <p:nvPr/>
          </p:nvSpPr>
          <p:spPr>
            <a:xfrm>
              <a:off x="6521679" y="2949659"/>
              <a:ext cx="833883" cy="230832"/>
            </a:xfrm>
            <a:prstGeom prst="rect">
              <a:avLst/>
            </a:prstGeom>
            <a:noFill/>
          </p:spPr>
          <p:txBody>
            <a:bodyPr wrap="none" rtlCol="0">
              <a:spAutoFit/>
            </a:bodyPr>
            <a:lstStyle/>
            <a:p>
              <a:r>
                <a:rPr kumimoji="1" lang="ja-JP" altLang="en-US" sz="900" dirty="0">
                  <a:latin typeface="メイリオ" pitchFamily="50" charset="-128"/>
                  <a:ea typeface="メイリオ" pitchFamily="50" charset="-128"/>
                </a:rPr>
                <a:t>（約</a:t>
              </a:r>
              <a:r>
                <a:rPr kumimoji="1" lang="en-US" altLang="ja-JP" sz="900" dirty="0">
                  <a:latin typeface="メイリオ" pitchFamily="50" charset="-128"/>
                  <a:ea typeface="メイリオ" pitchFamily="50" charset="-128"/>
                </a:rPr>
                <a:t>2</a:t>
              </a:r>
              <a:r>
                <a:rPr kumimoji="1" lang="ja-JP" altLang="en-US" sz="900" dirty="0">
                  <a:latin typeface="メイリオ" pitchFamily="50" charset="-128"/>
                  <a:ea typeface="メイリオ" pitchFamily="50" charset="-128"/>
                </a:rPr>
                <a:t>週間）</a:t>
              </a:r>
            </a:p>
          </p:txBody>
        </p:sp>
        <p:sp>
          <p:nvSpPr>
            <p:cNvPr id="44" name="テキスト ボックス 43">
              <a:extLst>
                <a:ext uri="{FF2B5EF4-FFF2-40B4-BE49-F238E27FC236}">
                  <a16:creationId xmlns:a16="http://schemas.microsoft.com/office/drawing/2014/main" id="{D5E88303-7164-4890-AFDF-5D66B0769B72}"/>
                </a:ext>
              </a:extLst>
            </p:cNvPr>
            <p:cNvSpPr txBox="1"/>
            <p:nvPr/>
          </p:nvSpPr>
          <p:spPr>
            <a:xfrm>
              <a:off x="7916630" y="2949659"/>
              <a:ext cx="833883" cy="230832"/>
            </a:xfrm>
            <a:prstGeom prst="rect">
              <a:avLst/>
            </a:prstGeom>
            <a:noFill/>
          </p:spPr>
          <p:txBody>
            <a:bodyPr wrap="none" rtlCol="0">
              <a:spAutoFit/>
            </a:bodyPr>
            <a:lstStyle/>
            <a:p>
              <a:r>
                <a:rPr kumimoji="1" lang="ja-JP" altLang="en-US" sz="900" dirty="0">
                  <a:latin typeface="メイリオ" pitchFamily="50" charset="-128"/>
                  <a:ea typeface="メイリオ" pitchFamily="50" charset="-128"/>
                </a:rPr>
                <a:t>（約</a:t>
              </a:r>
              <a:r>
                <a:rPr kumimoji="1" lang="en-US" altLang="ja-JP" sz="900" dirty="0">
                  <a:latin typeface="メイリオ" pitchFamily="50" charset="-128"/>
                  <a:ea typeface="メイリオ" pitchFamily="50" charset="-128"/>
                </a:rPr>
                <a:t>2</a:t>
              </a:r>
              <a:r>
                <a:rPr kumimoji="1" lang="ja-JP" altLang="en-US" sz="900" dirty="0">
                  <a:latin typeface="メイリオ" pitchFamily="50" charset="-128"/>
                  <a:ea typeface="メイリオ" pitchFamily="50" charset="-128"/>
                </a:rPr>
                <a:t>週間）</a:t>
              </a:r>
            </a:p>
          </p:txBody>
        </p:sp>
      </p:grpSp>
      <p:grpSp>
        <p:nvGrpSpPr>
          <p:cNvPr id="45" name="グループ化 18"/>
          <p:cNvGrpSpPr>
            <a:grpSpLocks/>
          </p:cNvGrpSpPr>
          <p:nvPr/>
        </p:nvGrpSpPr>
        <p:grpSpPr bwMode="auto">
          <a:xfrm>
            <a:off x="0" y="0"/>
            <a:ext cx="9904413" cy="461963"/>
            <a:chOff x="0" y="0"/>
            <a:chExt cx="9144000" cy="461963"/>
          </a:xfrm>
        </p:grpSpPr>
        <p:sp>
          <p:nvSpPr>
            <p:cNvPr id="49" name="正方形/長方形 48"/>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50" name="正方形/長方形 49"/>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51" name="タイトル 1"/>
          <p:cNvSpPr txBox="1">
            <a:spLocks/>
          </p:cNvSpPr>
          <p:nvPr/>
        </p:nvSpPr>
        <p:spPr>
          <a:xfrm>
            <a:off x="495300" y="57600"/>
            <a:ext cx="9237280"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プレシニア世代の地域貢献活動への参加促進</a:t>
            </a:r>
          </a:p>
        </p:txBody>
      </p:sp>
      <p:sp>
        <p:nvSpPr>
          <p:cNvPr id="52"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5</a:t>
            </a:fld>
            <a:endParaRPr lang="ja-JP" altLang="en-US" sz="1800" dirty="0">
              <a:solidFill>
                <a:schemeClr val="tx1"/>
              </a:solidFill>
            </a:endParaRPr>
          </a:p>
        </p:txBody>
      </p:sp>
      <p:sp>
        <p:nvSpPr>
          <p:cNvPr id="5" name="正方形/長方形 4"/>
          <p:cNvSpPr/>
          <p:nvPr/>
        </p:nvSpPr>
        <p:spPr>
          <a:xfrm>
            <a:off x="52251" y="5317627"/>
            <a:ext cx="9793711" cy="1439027"/>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角丸四角形 52"/>
          <p:cNvSpPr/>
          <p:nvPr/>
        </p:nvSpPr>
        <p:spPr>
          <a:xfrm>
            <a:off x="69939" y="5141180"/>
            <a:ext cx="3019045" cy="352895"/>
          </a:xfrm>
          <a:prstGeom prst="roundRect">
            <a:avLst/>
          </a:prstGeom>
        </p:spPr>
        <p:style>
          <a:lnRef idx="1">
            <a:schemeClr val="accent6"/>
          </a:lnRef>
          <a:fillRef idx="2">
            <a:schemeClr val="accent6"/>
          </a:fillRef>
          <a:effectRef idx="1">
            <a:schemeClr val="accent6"/>
          </a:effectRef>
          <a:fontRef idx="minor">
            <a:schemeClr val="dk1"/>
          </a:fontRef>
        </p:style>
        <p:txBody>
          <a:bodyPr bIns="0" rtlCol="0" anchor="ct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③「スタディツアー」の実施</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156579" y="5610495"/>
            <a:ext cx="7661542" cy="297589"/>
          </a:xfrm>
          <a:prstGeom prst="rect">
            <a:avLst/>
          </a:prstGeom>
        </p:spPr>
        <p:style>
          <a:lnRef idx="2">
            <a:schemeClr val="accent6"/>
          </a:lnRef>
          <a:fillRef idx="1">
            <a:schemeClr val="lt1"/>
          </a:fillRef>
          <a:effectRef idx="0">
            <a:schemeClr val="accent6"/>
          </a:effectRef>
          <a:fontRef idx="minor">
            <a:schemeClr val="dk1"/>
          </a:fontRef>
        </p:style>
        <p:txBody>
          <a:bodyPr bIns="0" rtlCol="0" anchor="ct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都内の地域活動の現場を訪問し、地域について、今後の取組のヒントを得るツアーを実施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18120" y="5984275"/>
            <a:ext cx="9324000" cy="6850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bIns="0" rtlCol="0" anchor="ct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日程</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対象者</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に勤める</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代</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内容</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の現場訪問・参加者同士の情報交換の機会を提供</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訪問先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ホームタウンプロジェクトでの支援実績のある、継続的に活動を行う地域団体</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933168" y="5504270"/>
            <a:ext cx="1731086" cy="11075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3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000" y="19716"/>
            <a:ext cx="9878400" cy="475200"/>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区市町村等向け支援（伴走支援）（</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sp>
        <p:nvSpPr>
          <p:cNvPr id="48192"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a:latin typeface="Arial" pitchFamily="34" charset="0"/>
            </a:endParaRPr>
          </a:p>
          <a:p>
            <a:pPr algn="r" eaLnBrk="1" hangingPunct="1">
              <a:spcBef>
                <a:spcPct val="0"/>
              </a:spcBef>
              <a:buFontTx/>
              <a:buNone/>
            </a:pPr>
            <a:fld id="{CB02476A-63D4-431C-BCB4-ACF0CFF37A9B}" type="slidenum">
              <a:rPr kumimoji="0" lang="en-US" altLang="ja-JP" sz="1400">
                <a:latin typeface="Arial" pitchFamily="34" charset="0"/>
              </a:rPr>
              <a:pPr algn="r" eaLnBrk="1" hangingPunct="1">
                <a:spcBef>
                  <a:spcPct val="0"/>
                </a:spcBef>
                <a:buFontTx/>
                <a:buNone/>
              </a:pPr>
              <a:t>6</a:t>
            </a:fld>
            <a:endParaRPr kumimoji="0" lang="en-US" altLang="ja-JP" sz="1400">
              <a:latin typeface="Arial" pitchFamily="34" charset="0"/>
            </a:endParaRPr>
          </a:p>
        </p:txBody>
      </p:sp>
      <p:sp>
        <p:nvSpPr>
          <p:cNvPr id="53" name="角丸四角形 52"/>
          <p:cNvSpPr/>
          <p:nvPr/>
        </p:nvSpPr>
        <p:spPr>
          <a:xfrm>
            <a:off x="54725" y="618146"/>
            <a:ext cx="2144779"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実施地域（</a:t>
            </a:r>
            <a:r>
              <a:rPr lang="en-US" altLang="ja-JP" sz="1600" b="1" dirty="0">
                <a:solidFill>
                  <a:schemeClr val="tx1"/>
                </a:solidFill>
                <a:latin typeface="メイリオ" pitchFamily="50" charset="-128"/>
                <a:ea typeface="メイリオ" pitchFamily="50" charset="-128"/>
              </a:rPr>
              <a:t>5</a:t>
            </a:r>
            <a:r>
              <a:rPr lang="ja-JP" altLang="en-US" sz="1600" b="1" dirty="0">
                <a:solidFill>
                  <a:schemeClr val="tx1"/>
                </a:solidFill>
                <a:latin typeface="メイリオ" pitchFamily="50" charset="-128"/>
                <a:ea typeface="メイリオ" pitchFamily="50" charset="-128"/>
              </a:rPr>
              <a:t>地区）</a:t>
            </a:r>
            <a:endParaRPr lang="en-US" altLang="ja-JP" sz="1600" b="1" dirty="0">
              <a:solidFill>
                <a:schemeClr val="tx1"/>
              </a:solidFill>
              <a:latin typeface="メイリオ" pitchFamily="50" charset="-128"/>
              <a:ea typeface="メイリオ"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968526206"/>
              </p:ext>
            </p:extLst>
          </p:nvPr>
        </p:nvGraphicFramePr>
        <p:xfrm>
          <a:off x="54725" y="1068858"/>
          <a:ext cx="9794821" cy="5655792"/>
        </p:xfrm>
        <a:graphic>
          <a:graphicData uri="http://schemas.openxmlformats.org/drawingml/2006/table">
            <a:tbl>
              <a:tblPr firstRow="1" bandRow="1">
                <a:tableStyleId>{5C22544A-7EE6-4342-B048-85BDC9FD1C3A}</a:tableStyleId>
              </a:tblPr>
              <a:tblGrid>
                <a:gridCol w="1082098">
                  <a:extLst>
                    <a:ext uri="{9D8B030D-6E8A-4147-A177-3AD203B41FA5}">
                      <a16:colId xmlns:a16="http://schemas.microsoft.com/office/drawing/2014/main" val="20000"/>
                    </a:ext>
                  </a:extLst>
                </a:gridCol>
                <a:gridCol w="1322173">
                  <a:extLst>
                    <a:ext uri="{9D8B030D-6E8A-4147-A177-3AD203B41FA5}">
                      <a16:colId xmlns:a16="http://schemas.microsoft.com/office/drawing/2014/main" val="20001"/>
                    </a:ext>
                  </a:extLst>
                </a:gridCol>
                <a:gridCol w="1952367">
                  <a:extLst>
                    <a:ext uri="{9D8B030D-6E8A-4147-A177-3AD203B41FA5}">
                      <a16:colId xmlns:a16="http://schemas.microsoft.com/office/drawing/2014/main" val="20002"/>
                    </a:ext>
                  </a:extLst>
                </a:gridCol>
                <a:gridCol w="3892379">
                  <a:extLst>
                    <a:ext uri="{9D8B030D-6E8A-4147-A177-3AD203B41FA5}">
                      <a16:colId xmlns:a16="http://schemas.microsoft.com/office/drawing/2014/main" val="20003"/>
                    </a:ext>
                  </a:extLst>
                </a:gridCol>
                <a:gridCol w="1545804">
                  <a:extLst>
                    <a:ext uri="{9D8B030D-6E8A-4147-A177-3AD203B41FA5}">
                      <a16:colId xmlns:a16="http://schemas.microsoft.com/office/drawing/2014/main" val="20004"/>
                    </a:ext>
                  </a:extLst>
                </a:gridCol>
              </a:tblGrid>
              <a:tr h="370840">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実施地域</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提案主体</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プロジェクト名</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支援内容</a:t>
                      </a:r>
                    </a:p>
                  </a:txBody>
                  <a:tcPr anchor="ctr"/>
                </a:tc>
                <a:extLst>
                  <a:ext uri="{0D108BD9-81ED-4DB2-BD59-A6C34878D82A}">
                    <a16:rowId xmlns:a16="http://schemas.microsoft.com/office/drawing/2014/main" val="10000"/>
                  </a:ext>
                </a:extLst>
              </a:tr>
              <a:tr h="88440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杉並区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成田地区</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杉並区地域包括支援センター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成田</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地域資源向上～本音で本気のリノベーション～</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○住民、地域団体のコラボレーションの場、地域に関心がある人が集まる場をつくる。</a:t>
                      </a: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成田職員の地域に関わるスキルをアップする。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○打合せ・会議運営支援</a:t>
                      </a:r>
                    </a:p>
                  </a:txBody>
                  <a:tcPr anchor="ctr"/>
                </a:tc>
                <a:extLst>
                  <a:ext uri="{0D108BD9-81ED-4DB2-BD59-A6C34878D82A}">
                    <a16:rowId xmlns:a16="http://schemas.microsoft.com/office/drawing/2014/main" val="10001"/>
                  </a:ext>
                </a:extLst>
              </a:tr>
              <a:tr h="100965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八王子市</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その他多摩地域含む</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八王子市市民活動支援センター</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＜プロボノ事務局運営＞</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ＮＰＯ・市民活動団体に対する人財支援の整備</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○プロボノワーカーを募集し、市民活動団体への支援を試行する。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○プロボノ事務局運営のノウハウを習得し、支援の枠組を確立するとともに自立した継続運営を目指す。</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○事業実施段階における直接支援</a:t>
                      </a:r>
                    </a:p>
                  </a:txBody>
                  <a:tcPr anchor="ctr"/>
                </a:tc>
                <a:extLst>
                  <a:ext uri="{0D108BD9-81ED-4DB2-BD59-A6C34878D82A}">
                    <a16:rowId xmlns:a16="http://schemas.microsoft.com/office/drawing/2014/main" val="10002"/>
                  </a:ext>
                </a:extLst>
              </a:tr>
              <a:tr h="1104900">
                <a:tc>
                  <a:txBody>
                    <a:bodyPr/>
                    <a:lstStyle/>
                    <a:p>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三鷹市</a:t>
                      </a:r>
                      <a:endParaRPr kumimoji="1" lang="en-US" altLang="zh-TW"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大沢地域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三鷹市大沢地域包括支援センター</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＜居場所づくり＞</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（仮称）のがわの家（いえ）</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○地域住民から申し出のあった物件を活用し、多世代交流の常設居場所をつくるため、地域を巻き込んだ新たなプロジェクトチームを結成する。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○居場所のプレオープンまでの事業計画を立案するとともに、プレオープン後の検証を行う。</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○事業実施段階における直接支援</a:t>
                      </a:r>
                    </a:p>
                  </a:txBody>
                  <a:tcPr anchor="ctr"/>
                </a:tc>
                <a:extLst>
                  <a:ext uri="{0D108BD9-81ED-4DB2-BD59-A6C34878D82A}">
                    <a16:rowId xmlns:a16="http://schemas.microsoft.com/office/drawing/2014/main" val="10003"/>
                  </a:ext>
                </a:extLst>
              </a:tr>
              <a:tr h="1104900">
                <a:tc>
                  <a:txBody>
                    <a:bodyPr/>
                    <a:lstStyle/>
                    <a:p>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武蔵村山市</a:t>
                      </a:r>
                    </a:p>
                    <a:p>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大南地区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武蔵村山市南部地域包括支援センター</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おおみなみサロンを住民主体の継続的な居場所とするためのプロジェクト</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○現在、地域包括支援センターが主体となって開催しているサロンを、今後は住民主体で運営できるよう、新たな担い手を発掘するとともに地域に適した運営方法を検討する。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anchor="ctr"/>
                </a:tc>
                <a:extLst>
                  <a:ext uri="{0D108BD9-81ED-4DB2-BD59-A6C34878D82A}">
                    <a16:rowId xmlns:a16="http://schemas.microsoft.com/office/drawing/2014/main" val="10004"/>
                  </a:ext>
                </a:extLst>
              </a:tr>
              <a:tr h="118110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稲城市</a:t>
                      </a:r>
                    </a:p>
                  </a:txBody>
                  <a:tcPr anchor="ctr"/>
                </a:tc>
                <a:tc>
                  <a:txBody>
                    <a:bodyPr/>
                    <a:lstStyle/>
                    <a:p>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稲城市福祉部高齢福祉課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介護予防自主グループ活動への支援</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○自主グループの横のつながりを促進するためのワークショップを開催する。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○過去の分析事例をもとに、各自主グループの運営状況をレポートにして可視化し、うまくいっている点や課題を共有・検討することで、今後の活動のヒントを得る。</a:t>
                      </a:r>
                    </a:p>
                  </a:txBody>
                  <a:tcPr anchor="ctr"/>
                </a:tc>
                <a:tc>
                  <a:txBody>
                    <a:bodyPr/>
                    <a:lstStyle/>
                    <a:p>
                      <a:pPr marL="0" indent="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702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2" name="スライド番号プレースホルダー 5"/>
          <p:cNvSpPr txBox="1">
            <a:spLocks noGrp="1"/>
          </p:cNvSpPr>
          <p:nvPr/>
        </p:nvSpPr>
        <p:spPr bwMode="auto">
          <a:xfrm>
            <a:off x="7594600" y="6416677"/>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endParaRPr kumimoji="0" lang="en-US" altLang="ja-JP" sz="1400">
              <a:solidFill>
                <a:prstClr val="black"/>
              </a:solidFill>
              <a:latin typeface="Arial" pitchFamily="34" charset="0"/>
            </a:endParaRPr>
          </a:p>
          <a:p>
            <a:pPr algn="r">
              <a:spcBef>
                <a:spcPct val="0"/>
              </a:spcBef>
              <a:buFontTx/>
              <a:buNone/>
            </a:pPr>
            <a:fld id="{CB02476A-63D4-431C-BCB4-ACF0CFF37A9B}" type="slidenum">
              <a:rPr kumimoji="0" lang="en-US" altLang="ja-JP" sz="1400">
                <a:solidFill>
                  <a:prstClr val="black"/>
                </a:solidFill>
                <a:latin typeface="Arial" pitchFamily="34" charset="0"/>
              </a:rPr>
              <a:pPr algn="r">
                <a:spcBef>
                  <a:spcPct val="0"/>
                </a:spcBef>
                <a:buFontTx/>
                <a:buNone/>
              </a:pPr>
              <a:t>7</a:t>
            </a:fld>
            <a:endParaRPr kumimoji="0" lang="en-US" altLang="ja-JP" sz="1400">
              <a:solidFill>
                <a:prstClr val="black"/>
              </a:solidFill>
              <a:latin typeface="Arial" pitchFamily="34" charset="0"/>
            </a:endParaRPr>
          </a:p>
        </p:txBody>
      </p:sp>
      <p:sp>
        <p:nvSpPr>
          <p:cNvPr id="53" name="角丸四角形 52"/>
          <p:cNvSpPr/>
          <p:nvPr/>
        </p:nvSpPr>
        <p:spPr>
          <a:xfrm>
            <a:off x="54725" y="618146"/>
            <a:ext cx="2144779"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600" b="1" dirty="0">
                <a:solidFill>
                  <a:prstClr val="black"/>
                </a:solidFill>
                <a:latin typeface="メイリオ" pitchFamily="50" charset="-128"/>
                <a:ea typeface="メイリオ" pitchFamily="50" charset="-128"/>
              </a:rPr>
              <a:t>実施地域（３地区）</a:t>
            </a:r>
            <a:endParaRPr lang="en-US" altLang="ja-JP" sz="1600" b="1" dirty="0">
              <a:solidFill>
                <a:prstClr val="black"/>
              </a:solidFill>
              <a:latin typeface="メイリオ" pitchFamily="50" charset="-128"/>
              <a:ea typeface="メイリオ"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27720745"/>
              </p:ext>
            </p:extLst>
          </p:nvPr>
        </p:nvGraphicFramePr>
        <p:xfrm>
          <a:off x="54725" y="1068858"/>
          <a:ext cx="9794821" cy="5436717"/>
        </p:xfrm>
        <a:graphic>
          <a:graphicData uri="http://schemas.openxmlformats.org/drawingml/2006/table">
            <a:tbl>
              <a:tblPr firstRow="1" bandRow="1">
                <a:tableStyleId>{5C22544A-7EE6-4342-B048-85BDC9FD1C3A}</a:tableStyleId>
              </a:tblPr>
              <a:tblGrid>
                <a:gridCol w="1082098">
                  <a:extLst>
                    <a:ext uri="{9D8B030D-6E8A-4147-A177-3AD203B41FA5}">
                      <a16:colId xmlns:a16="http://schemas.microsoft.com/office/drawing/2014/main" val="20000"/>
                    </a:ext>
                  </a:extLst>
                </a:gridCol>
                <a:gridCol w="1322173">
                  <a:extLst>
                    <a:ext uri="{9D8B030D-6E8A-4147-A177-3AD203B41FA5}">
                      <a16:colId xmlns:a16="http://schemas.microsoft.com/office/drawing/2014/main" val="20001"/>
                    </a:ext>
                  </a:extLst>
                </a:gridCol>
                <a:gridCol w="1952367">
                  <a:extLst>
                    <a:ext uri="{9D8B030D-6E8A-4147-A177-3AD203B41FA5}">
                      <a16:colId xmlns:a16="http://schemas.microsoft.com/office/drawing/2014/main" val="20002"/>
                    </a:ext>
                  </a:extLst>
                </a:gridCol>
                <a:gridCol w="3892379">
                  <a:extLst>
                    <a:ext uri="{9D8B030D-6E8A-4147-A177-3AD203B41FA5}">
                      <a16:colId xmlns:a16="http://schemas.microsoft.com/office/drawing/2014/main" val="20003"/>
                    </a:ext>
                  </a:extLst>
                </a:gridCol>
                <a:gridCol w="1545804">
                  <a:extLst>
                    <a:ext uri="{9D8B030D-6E8A-4147-A177-3AD203B41FA5}">
                      <a16:colId xmlns:a16="http://schemas.microsoft.com/office/drawing/2014/main" val="20004"/>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実施地域</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提案主体</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プロジェクト名</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支援内容</a:t>
                      </a:r>
                    </a:p>
                  </a:txBody>
                  <a:tcPr anchor="ctr"/>
                </a:tc>
                <a:extLst>
                  <a:ext uri="{0D108BD9-81ED-4DB2-BD59-A6C34878D82A}">
                    <a16:rowId xmlns:a16="http://schemas.microsoft.com/office/drawing/2014/main" val="10000"/>
                  </a:ext>
                </a:extLst>
              </a:tr>
              <a:tr h="149400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世田谷区</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世田谷区高齢福祉部介護予防・地域支援課</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介護予防・日常生活支援総合事業　担い手</a:t>
                      </a:r>
                    </a:p>
                  </a:txBody>
                  <a:tcPr anchor="ct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〇健康長寿をテーマとした講演会を皮切りに、区内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地域で区民参加型の講座を開催することを通じて、地域の人同士が互いに出会い、地域に参加するきっかけとする。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〇講座実施後のふりかえりにより、今後の効果的な実施方法や、講座後の有効なフォローアップの方法等について検討する。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p>
                  </a:txBody>
                  <a:tcPr anchor="ctr"/>
                </a:tc>
                <a:extLst>
                  <a:ext uri="{0D108BD9-81ED-4DB2-BD59-A6C34878D82A}">
                    <a16:rowId xmlns:a16="http://schemas.microsoft.com/office/drawing/2014/main" val="10001"/>
                  </a:ext>
                </a:extLst>
              </a:tr>
              <a:tr h="177165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大田区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六郷地区</a:t>
                      </a:r>
                    </a:p>
                  </a:txBody>
                  <a:tcPr anchor="ctr"/>
                </a:tc>
                <a:tc>
                  <a:txBody>
                    <a:bodyPr/>
                    <a:lstStyle/>
                    <a:p>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大田区社会福祉協議会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六郷助けあいプラットフォームづくり</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〇区内の六郷地区において、地域課題にとりくむ様々な主体（自治体・町会・</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・地域包括支援センター等）が課題を話し合う場（プラットフォーム）をつくり、地域の抱える課題を整理する。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〇プラットフォームにおいて挙げられた課題のうち、既存組織だけでは解決が難しい部分について、地域の高齢者が参画する仕組みを構築する。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○ワークショップ運営支援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anchor="ctr"/>
                </a:tc>
                <a:extLst>
                  <a:ext uri="{0D108BD9-81ED-4DB2-BD59-A6C34878D82A}">
                    <a16:rowId xmlns:a16="http://schemas.microsoft.com/office/drawing/2014/main" val="10003"/>
                  </a:ext>
                </a:extLst>
              </a:tr>
              <a:tr h="180022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杉並区</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宮前地区</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杉並区地域包括支援センター</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高井戸</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宮前まちづくりプロジェクト</a:t>
                      </a:r>
                    </a:p>
                  </a:txBody>
                  <a:tcPr anchor="ctr"/>
                </a:tc>
                <a:tc>
                  <a:txBody>
                    <a:bodyPr/>
                    <a:lstStyle/>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〇区内南西部に位置し、高齢者単身世帯が増えている宮前地区において、同地区が担当地域に入っている４つの地域包括支援センター（ケア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高井戸、ケア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南荻窪、ケア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久我山、ケア</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西荻）が「チーム宮前」を結成し、連携しながら、宮前地区の地域づくりに取り組む。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〇宮前地区の取組を区モデルとして、区内全体に展開できるよう、区役所や第１層生活支援コーディネーターとの情報共有の場を設ける。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○打合せ・会議運営支援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○プラン策定支援</a:t>
                      </a:r>
                    </a:p>
                  </a:txBody>
                  <a:tcPr anchor="ctr"/>
                </a:tc>
                <a:extLst>
                  <a:ext uri="{0D108BD9-81ED-4DB2-BD59-A6C34878D82A}">
                    <a16:rowId xmlns:a16="http://schemas.microsoft.com/office/drawing/2014/main" val="10002"/>
                  </a:ext>
                </a:extLst>
              </a:tr>
            </a:tbl>
          </a:graphicData>
        </a:graphic>
      </p:graphicFrame>
      <p:sp>
        <p:nvSpPr>
          <p:cNvPr id="6" name="タイトル 2"/>
          <p:cNvSpPr txBox="1">
            <a:spLocks/>
          </p:cNvSpPr>
          <p:nvPr/>
        </p:nvSpPr>
        <p:spPr>
          <a:xfrm>
            <a:off x="0" y="18807"/>
            <a:ext cx="9878400" cy="475200"/>
          </a:xfrm>
          <a:prstGeom prst="rect">
            <a:avLst/>
          </a:prstGeo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区市町村等向け支援（伴走支援）（平成</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1211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8075" y="908720"/>
            <a:ext cx="9515445" cy="56115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a:t>
            </a:r>
            <a:endParaRPr kumimoji="1" lang="ja-JP" altLang="en-US" dirty="0"/>
          </a:p>
        </p:txBody>
      </p:sp>
      <p:pic>
        <p:nvPicPr>
          <p:cNvPr id="1026" name="Picture 2" descr="C:\Users\T0515914\Desktop\色々な写真\30課題解決ゼミの様子.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97175" y="1499384"/>
            <a:ext cx="2958336" cy="1641584"/>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6797557" y="2797782"/>
            <a:ext cx="2601937" cy="27117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課題解決ゼミの様子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18075" y="660444"/>
            <a:ext cx="122140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実施経過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82607" y="1052736"/>
            <a:ext cx="6330567" cy="21824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Ins="36000" rtlCol="0" anchor="t"/>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区市町村等向け説明会</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月：基礎講座（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①ホームタウン共創力の基礎</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～地域の課題を把握・共有し、合意形成を進めるには？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②共創の場づくりの進め方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参加者の主体的な動きを促し、協力し合う関係性をつくるには？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③プロボノの可能性と活用法</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～地域の多様な人材の持つ専門性を活かした共創の進め方とは？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④地域に必要な仕組みやモデルを作り、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立ち上げるには？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月：目標設定ワークショップ＆相談会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月：課題解決ゼミ（以下参照）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日：成果報告会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736120018"/>
              </p:ext>
            </p:extLst>
          </p:nvPr>
        </p:nvGraphicFramePr>
        <p:xfrm>
          <a:off x="233758" y="3469424"/>
          <a:ext cx="9266720" cy="2921750"/>
        </p:xfrm>
        <a:graphic>
          <a:graphicData uri="http://schemas.openxmlformats.org/drawingml/2006/table">
            <a:tbl>
              <a:tblPr firstRow="1" bandRow="1">
                <a:tableStyleId>{7DF18680-E054-41AD-8BC1-D1AEF772440D}</a:tableStyleId>
              </a:tblPr>
              <a:tblGrid>
                <a:gridCol w="1286861">
                  <a:extLst>
                    <a:ext uri="{9D8B030D-6E8A-4147-A177-3AD203B41FA5}">
                      <a16:colId xmlns:a16="http://schemas.microsoft.com/office/drawing/2014/main" val="20000"/>
                    </a:ext>
                  </a:extLst>
                </a:gridCol>
                <a:gridCol w="3822425">
                  <a:extLst>
                    <a:ext uri="{9D8B030D-6E8A-4147-A177-3AD203B41FA5}">
                      <a16:colId xmlns:a16="http://schemas.microsoft.com/office/drawing/2014/main" val="20001"/>
                    </a:ext>
                  </a:extLst>
                </a:gridCol>
                <a:gridCol w="4157434">
                  <a:extLst>
                    <a:ext uri="{9D8B030D-6E8A-4147-A177-3AD203B41FA5}">
                      <a16:colId xmlns:a16="http://schemas.microsoft.com/office/drawing/2014/main" val="20002"/>
                    </a:ext>
                  </a:extLst>
                </a:gridCol>
              </a:tblGrid>
              <a:tr h="485394">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個別取組の課題解決ゼミ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（アドバイザー：コミュニティビジネスサポートセンター永沢映氏）</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合意形成に関する課題解決ゼミ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（アドバイザー：株式会社エンパブリック広石拓司氏）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extLst>
                  <a:ext uri="{0D108BD9-81ED-4DB2-BD59-A6C34878D82A}">
                    <a16:rowId xmlns:a16="http://schemas.microsoft.com/office/drawing/2014/main" val="10000"/>
                  </a:ext>
                </a:extLst>
              </a:tr>
              <a:tr h="33238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ゼミの実施方法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主に</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個別の伴走支援</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主に</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定期的な集合ゼミ</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extLst>
                  <a:ext uri="{0D108BD9-81ED-4DB2-BD59-A6C34878D82A}">
                    <a16:rowId xmlns:a16="http://schemas.microsoft.com/office/drawing/2014/main" val="10001"/>
                  </a:ext>
                </a:extLst>
              </a:tr>
              <a:tr h="96445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人材バンク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の立上げと運営方法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・買い物不便な地域での</a:t>
                      </a: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移動支援</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・住民による</a:t>
                      </a: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コミュニティカフェ</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の立上げ・運営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への生活支援コーディネーターとしての関わり方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・生活支援コーディネーターの取組の</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課題整理</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・行政や生活支援コーディネーター同士との</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合意形成</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extLst>
                  <a:ext uri="{0D108BD9-81ED-4DB2-BD59-A6C34878D82A}">
                    <a16:rowId xmlns:a16="http://schemas.microsoft.com/office/drawing/2014/main" val="10002"/>
                  </a:ext>
                </a:extLst>
              </a:tr>
              <a:tr h="540128">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参加地域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杉並区（包括）、小平市（中間支援型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法人）、東村山市（包括）の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渋谷区（社協）、清瀬市（社協）、多摩市（行政・中間支援型ＮＰＯ）の３地域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extLst>
                  <a:ext uri="{0D108BD9-81ED-4DB2-BD59-A6C34878D82A}">
                    <a16:rowId xmlns:a16="http://schemas.microsoft.com/office/drawing/2014/main" val="10003"/>
                  </a:ext>
                </a:extLst>
              </a:tr>
              <a:tr h="59939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参加による効果</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・目標・対象の明確化、関係者との合意形成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・事業の進め方の整理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・現状と根本的な課題の整理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・課題を踏まえた取組方針の決定・関係者への働きかけ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extLst>
                  <a:ext uri="{0D108BD9-81ED-4DB2-BD59-A6C34878D82A}">
                    <a16:rowId xmlns:a16="http://schemas.microsoft.com/office/drawing/2014/main" val="10004"/>
                  </a:ext>
                </a:extLst>
              </a:tr>
            </a:tbl>
          </a:graphicData>
        </a:graphic>
      </p:graphicFrame>
      <p:sp>
        <p:nvSpPr>
          <p:cNvPr id="22" name="正方形/長方形 21"/>
          <p:cNvSpPr/>
          <p:nvPr/>
        </p:nvSpPr>
        <p:spPr>
          <a:xfrm>
            <a:off x="155090" y="3212976"/>
            <a:ext cx="3600263" cy="2178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課題解決ゼミ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の実施結果≫</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a:xfrm>
            <a:off x="7634155" y="6520260"/>
            <a:ext cx="2311400" cy="365125"/>
          </a:xfrm>
          <a:prstGeom prst="rect">
            <a:avLst/>
          </a:prstGeom>
        </p:spPr>
        <p:txBody>
          <a:bodyPr vert="horz" lIns="91399" tIns="45701" rIns="91399" bIns="45701" rtlCol="0" anchor="ctr"/>
          <a:lstStyle>
            <a:defPPr>
              <a:defRPr lang="ja-JP"/>
            </a:defPPr>
            <a:lvl1pPr marL="0" algn="r" defTabSz="1279742" rtl="0" eaLnBrk="1" latinLnBrk="0" hangingPunct="1">
              <a:defRPr kumimoji="1" sz="1700" kern="1200">
                <a:solidFill>
                  <a:schemeClr val="tx1">
                    <a:tint val="75000"/>
                  </a:schemeClr>
                </a:solidFill>
                <a:latin typeface="+mn-lt"/>
                <a:ea typeface="+mn-ea"/>
                <a:cs typeface="+mn-cs"/>
              </a:defRPr>
            </a:lvl1pPr>
            <a:lvl2pPr marL="639871" algn="l" defTabSz="1279742" rtl="0" eaLnBrk="1" latinLnBrk="0" hangingPunct="1">
              <a:defRPr kumimoji="1" sz="2500" kern="1200">
                <a:solidFill>
                  <a:schemeClr val="tx1"/>
                </a:solidFill>
                <a:latin typeface="+mn-lt"/>
                <a:ea typeface="+mn-ea"/>
                <a:cs typeface="+mn-cs"/>
              </a:defRPr>
            </a:lvl2pPr>
            <a:lvl3pPr marL="1279742" algn="l" defTabSz="1279742" rtl="0" eaLnBrk="1" latinLnBrk="0" hangingPunct="1">
              <a:defRPr kumimoji="1" sz="2500" kern="1200">
                <a:solidFill>
                  <a:schemeClr val="tx1"/>
                </a:solidFill>
                <a:latin typeface="+mn-lt"/>
                <a:ea typeface="+mn-ea"/>
                <a:cs typeface="+mn-cs"/>
              </a:defRPr>
            </a:lvl3pPr>
            <a:lvl4pPr marL="1919611" algn="l" defTabSz="1279742" rtl="0" eaLnBrk="1" latinLnBrk="0" hangingPunct="1">
              <a:defRPr kumimoji="1" sz="2500" kern="1200">
                <a:solidFill>
                  <a:schemeClr val="tx1"/>
                </a:solidFill>
                <a:latin typeface="+mn-lt"/>
                <a:ea typeface="+mn-ea"/>
                <a:cs typeface="+mn-cs"/>
              </a:defRPr>
            </a:lvl4pPr>
            <a:lvl5pPr marL="2559484" algn="l" defTabSz="1279742" rtl="0" eaLnBrk="1" latinLnBrk="0" hangingPunct="1">
              <a:defRPr kumimoji="1" sz="2500" kern="1200">
                <a:solidFill>
                  <a:schemeClr val="tx1"/>
                </a:solidFill>
                <a:latin typeface="+mn-lt"/>
                <a:ea typeface="+mn-ea"/>
                <a:cs typeface="+mn-cs"/>
              </a:defRPr>
            </a:lvl5pPr>
            <a:lvl6pPr marL="3199355" algn="l" defTabSz="1279742" rtl="0" eaLnBrk="1" latinLnBrk="0" hangingPunct="1">
              <a:defRPr kumimoji="1" sz="2500" kern="1200">
                <a:solidFill>
                  <a:schemeClr val="tx1"/>
                </a:solidFill>
                <a:latin typeface="+mn-lt"/>
                <a:ea typeface="+mn-ea"/>
                <a:cs typeface="+mn-cs"/>
              </a:defRPr>
            </a:lvl6pPr>
            <a:lvl7pPr marL="3839228" algn="l" defTabSz="1279742" rtl="0" eaLnBrk="1" latinLnBrk="0" hangingPunct="1">
              <a:defRPr kumimoji="1" sz="2500" kern="1200">
                <a:solidFill>
                  <a:schemeClr val="tx1"/>
                </a:solidFill>
                <a:latin typeface="+mn-lt"/>
                <a:ea typeface="+mn-ea"/>
                <a:cs typeface="+mn-cs"/>
              </a:defRPr>
            </a:lvl7pPr>
            <a:lvl8pPr marL="4479099" algn="l" defTabSz="1279742" rtl="0" eaLnBrk="1" latinLnBrk="0" hangingPunct="1">
              <a:defRPr kumimoji="1" sz="2500" kern="1200">
                <a:solidFill>
                  <a:schemeClr val="tx1"/>
                </a:solidFill>
                <a:latin typeface="+mn-lt"/>
                <a:ea typeface="+mn-ea"/>
                <a:cs typeface="+mn-cs"/>
              </a:defRPr>
            </a:lvl8pPr>
            <a:lvl9pPr marL="5118968" algn="l" defTabSz="1279742" rtl="0" eaLnBrk="1" latinLnBrk="0" hangingPunct="1">
              <a:defRPr kumimoji="1" sz="2500" kern="1200">
                <a:solidFill>
                  <a:schemeClr val="tx1"/>
                </a:solidFill>
                <a:latin typeface="+mn-lt"/>
                <a:ea typeface="+mn-ea"/>
                <a:cs typeface="+mn-cs"/>
              </a:defRPr>
            </a:lvl9pPr>
          </a:lstStyle>
          <a:p>
            <a:fld id="{54CC4B1C-EC84-4ED6-A256-42E175367583}" type="slidenum">
              <a:rPr lang="ja-JP" altLang="en-US" sz="1800">
                <a:solidFill>
                  <a:schemeClr val="tx1"/>
                </a:solidFill>
              </a:rPr>
              <a:pPr/>
              <a:t>8</a:t>
            </a:fld>
            <a:endParaRPr lang="ja-JP" altLang="en-US" sz="1800" dirty="0">
              <a:solidFill>
                <a:schemeClr val="tx1"/>
              </a:solidFill>
            </a:endParaRPr>
          </a:p>
        </p:txBody>
      </p:sp>
      <p:sp>
        <p:nvSpPr>
          <p:cNvPr id="11" name="タイトル 2"/>
          <p:cNvSpPr txBox="1">
            <a:spLocks/>
          </p:cNvSpPr>
          <p:nvPr/>
        </p:nvSpPr>
        <p:spPr>
          <a:xfrm>
            <a:off x="27600" y="18798"/>
            <a:ext cx="9878400" cy="601890"/>
          </a:xfrm>
          <a:prstGeom prst="rect">
            <a:avLst/>
          </a:prstGeo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区市町村等向け支援（平成</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ホームタウン共創力アップ・プログラム）</a:t>
            </a:r>
          </a:p>
        </p:txBody>
      </p:sp>
    </p:spTree>
    <p:extLst>
      <p:ext uri="{BB962C8B-B14F-4D97-AF65-F5344CB8AC3E}">
        <p14:creationId xmlns:p14="http://schemas.microsoft.com/office/powerpoint/2010/main" val="4202171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13181</TotalTime>
  <Words>3463</Words>
  <Application>Microsoft Office PowerPoint</Application>
  <PresentationFormat>A4 210 x 297 mm</PresentationFormat>
  <Paragraphs>730</Paragraphs>
  <Slides>16</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16</vt:i4>
      </vt:variant>
    </vt:vector>
  </HeadingPairs>
  <TitlesOfParts>
    <vt:vector size="25" baseType="lpstr">
      <vt:lpstr>HGPｺﾞｼｯｸM</vt:lpstr>
      <vt:lpstr>Meiryo UI</vt:lpstr>
      <vt:lpstr>ＭＳ Ｐゴシック</vt:lpstr>
      <vt:lpstr>メイリオ</vt:lpstr>
      <vt:lpstr>Arial</vt:lpstr>
      <vt:lpstr>Calibri</vt:lpstr>
      <vt:lpstr>Wingdings</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プロボノによる地域福祉の担い手団体への支援（平成31年度）</vt:lpstr>
      <vt:lpstr>PowerPoint プレゼンテーション</vt:lpstr>
      <vt:lpstr>東京ホームタウンプロジェクト　区市町村等向け支援（伴走支援）（平成28年度）</vt:lpstr>
      <vt:lpstr>PowerPoint プレゼンテーション</vt:lpstr>
      <vt:lpstr>PowerPoint プレゼンテーション</vt:lpstr>
      <vt:lpstr>東京ホームタウンプロジェクト　「プロボノ」による支援（平成27年度）</vt:lpstr>
      <vt:lpstr>東京ホームタウンプロジェクト　「プロボノ」による支援（平成28年度）</vt:lpstr>
      <vt:lpstr>東京ホームタウンプロジェクト　「プロボノ」による支援（平成29年度）</vt:lpstr>
      <vt:lpstr>東京ホームタウンプロジェクト　「プロボノ」による支援（平成30年度）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町田　直樹</dc:creator>
  <cp:lastModifiedBy>柴岡 久美子</cp:lastModifiedBy>
  <cp:revision>1082</cp:revision>
  <cp:lastPrinted>2019-04-12T07:38:00Z</cp:lastPrinted>
  <dcterms:created xsi:type="dcterms:W3CDTF">2013-10-13T14:34:05Z</dcterms:created>
  <dcterms:modified xsi:type="dcterms:W3CDTF">2019-04-19T02:39:53Z</dcterms:modified>
</cp:coreProperties>
</file>